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33"/>
  </p:notesMasterIdLst>
  <p:sldIdLst>
    <p:sldId id="282" r:id="rId2"/>
    <p:sldId id="303" r:id="rId3"/>
    <p:sldId id="302" r:id="rId4"/>
    <p:sldId id="263" r:id="rId5"/>
    <p:sldId id="283" r:id="rId6"/>
    <p:sldId id="261" r:id="rId7"/>
    <p:sldId id="284" r:id="rId8"/>
    <p:sldId id="265" r:id="rId9"/>
    <p:sldId id="285" r:id="rId10"/>
    <p:sldId id="267" r:id="rId11"/>
    <p:sldId id="268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69" r:id="rId20"/>
    <p:sldId id="270" r:id="rId21"/>
    <p:sldId id="271" r:id="rId22"/>
    <p:sldId id="297" r:id="rId23"/>
    <p:sldId id="298" r:id="rId24"/>
    <p:sldId id="273" r:id="rId25"/>
    <p:sldId id="300" r:id="rId26"/>
    <p:sldId id="275" r:id="rId27"/>
    <p:sldId id="301" r:id="rId28"/>
    <p:sldId id="258" r:id="rId29"/>
    <p:sldId id="279" r:id="rId30"/>
    <p:sldId id="287" r:id="rId31"/>
    <p:sldId id="288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9B10"/>
    <a:srgbClr val="DD9100"/>
    <a:srgbClr val="48A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96" y="42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1923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4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1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标题文本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sz="88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80" name="正文级别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1686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4630400" y="12712700"/>
            <a:ext cx="5689600" cy="736600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6274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6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3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6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38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43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85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59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C5D5-ED03-4D7F-8C0F-93C796D0D891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5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tif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59.png"/><Relationship Id="rId4" Type="http://schemas.openxmlformats.org/officeDocument/2006/relationships/tags" Target="../tags/tag7.xml"/><Relationship Id="rId9" Type="http://schemas.openxmlformats.org/officeDocument/2006/relationships/image" Target="../media/image58.t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硬壳表情包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4384000" cy="137203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652715"/>
            <a:ext cx="10573532" cy="1934455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1" name="TextBox 2"/>
          <p:cNvSpPr txBox="1"/>
          <p:nvPr/>
        </p:nvSpPr>
        <p:spPr>
          <a:xfrm>
            <a:off x="1601215" y="6652715"/>
            <a:ext cx="6874176" cy="16619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9600">
                <a:solidFill>
                  <a:srgbClr val="EA8B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zh-CN" altLang="en-US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猫抓老鼠</a:t>
            </a:r>
            <a:endParaRPr>
              <a:solidFill>
                <a:schemeClr val="bg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378250"/>
            <a:ext cx="10573532" cy="138057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19772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879A9D5E-A4A3-FC40-BF1A-DC328D1CA4CB}"/>
              </a:ext>
            </a:extLst>
          </p:cNvPr>
          <p:cNvSpPr/>
          <p:nvPr/>
        </p:nvSpPr>
        <p:spPr>
          <a:xfrm>
            <a:off x="1159499" y="2624899"/>
            <a:ext cx="22028107" cy="9651768"/>
          </a:xfrm>
          <a:prstGeom prst="roundRect">
            <a:avLst>
              <a:gd name="adj" fmla="val 15043"/>
            </a:avLst>
          </a:prstGeom>
          <a:solidFill>
            <a:schemeClr val="bg1"/>
          </a:solidFill>
          <a:ln w="28575">
            <a:solidFill>
              <a:srgbClr val="48A190"/>
            </a:solidFill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2" name="MH_Text_1"/>
          <p:cNvSpPr txBox="1"/>
          <p:nvPr/>
        </p:nvSpPr>
        <p:spPr>
          <a:xfrm>
            <a:off x="2544123" y="3986997"/>
            <a:ext cx="6989208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角色库导入：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err="1"/>
              <a:t>角色名称</a:t>
            </a:r>
            <a:r>
              <a:rPr err="1" smtClean="0"/>
              <a:t>：</a:t>
            </a:r>
            <a:r>
              <a:rPr lang="en-US" err="1" smtClean="0"/>
              <a:t>C</a:t>
            </a:r>
            <a:r>
              <a:rPr lang="en-US" altLang="zh-CN" err="1" smtClean="0"/>
              <a:t>at</a:t>
            </a:r>
            <a:r>
              <a:rPr lang="zh-CN" altLang="en-US" smtClean="0"/>
              <a:t>，</a:t>
            </a:r>
            <a:r>
              <a:rPr lang="en-US" altLang="zh-CN" smtClean="0"/>
              <a:t>Mouse</a:t>
            </a:r>
            <a:r>
              <a:rPr lang="zh-CN" altLang="en-US" smtClean="0"/>
              <a:t>，</a:t>
            </a:r>
            <a:r>
              <a:rPr lang="en-US" altLang="zh-CN" smtClean="0"/>
              <a:t>Donut</a:t>
            </a:r>
            <a:endParaRPr/>
          </a:p>
        </p:txBody>
      </p:sp>
      <p:sp>
        <p:nvSpPr>
          <p:cNvPr id="283" name="MH_Text_1"/>
          <p:cNvSpPr txBox="1"/>
          <p:nvPr/>
        </p:nvSpPr>
        <p:spPr>
          <a:xfrm>
            <a:off x="2544123" y="6966844"/>
            <a:ext cx="6989208" cy="3841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err="1">
                <a:solidFill>
                  <a:srgbClr val="48A190"/>
                </a:solidFill>
              </a:rPr>
              <a:t>添加角色方法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点击小猫头即可进入</a:t>
            </a:r>
            <a:r>
              <a:rPr lang="en-US" altLang="zh-CN" smtClean="0"/>
              <a:t>Scratch</a:t>
            </a:r>
            <a:r>
              <a:rPr lang="zh-CN" altLang="en-US" smtClean="0"/>
              <a:t>角色库，找到所需要的角色，可以从分类里面去找，也可以直接输入角色的英文。</a:t>
            </a:r>
            <a:endParaRPr/>
          </a:p>
        </p:txBody>
      </p:sp>
      <p:sp>
        <p:nvSpPr>
          <p:cNvPr id="284" name="线条"/>
          <p:cNvSpPr/>
          <p:nvPr/>
        </p:nvSpPr>
        <p:spPr>
          <a:xfrm flipV="1">
            <a:off x="11181427" y="4799527"/>
            <a:ext cx="0" cy="5767853"/>
          </a:xfrm>
          <a:prstGeom prst="line">
            <a:avLst/>
          </a:prstGeom>
          <a:ln w="25400">
            <a:solidFill>
              <a:srgbClr val="48A19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" name="MH_Text_1"/>
          <p:cNvSpPr txBox="1"/>
          <p:nvPr/>
        </p:nvSpPr>
        <p:spPr>
          <a:xfrm>
            <a:off x="13895661" y="3714248"/>
            <a:ext cx="7661665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endParaRPr>
              <a:solidFill>
                <a:srgbClr val="48A190"/>
              </a:solidFill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96034E4-1E7C-D64B-B29B-296420360022}"/>
              </a:ext>
            </a:extLst>
          </p:cNvPr>
          <p:cNvGrpSpPr/>
          <p:nvPr/>
        </p:nvGrpSpPr>
        <p:grpSpPr>
          <a:xfrm>
            <a:off x="656951" y="3702262"/>
            <a:ext cx="1005096" cy="6492203"/>
            <a:chOff x="1096158" y="1904474"/>
            <a:chExt cx="446847" cy="2886313"/>
          </a:xfrm>
        </p:grpSpPr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DC6CFB78-339A-AF47-A81F-4C7F7E389FFF}"/>
                </a:ext>
              </a:extLst>
            </p:cNvPr>
            <p:cNvSpPr/>
            <p:nvPr/>
          </p:nvSpPr>
          <p:spPr>
            <a:xfrm rot="2001502">
              <a:off x="1096158" y="1904474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287F8A3D-E7A3-0748-A217-033FD237749B}"/>
                </a:ext>
              </a:extLst>
            </p:cNvPr>
            <p:cNvSpPr/>
            <p:nvPr/>
          </p:nvSpPr>
          <p:spPr>
            <a:xfrm rot="2001502">
              <a:off x="1217883" y="1909479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2DFAA171-5666-4945-8ABA-7957A5F7096A}"/>
                </a:ext>
              </a:extLst>
            </p:cNvPr>
            <p:cNvSpPr/>
            <p:nvPr/>
          </p:nvSpPr>
          <p:spPr>
            <a:xfrm rot="2001502">
              <a:off x="1096158" y="2709932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9E33A0F3-4288-594C-8A95-C2E06C5CFB44}"/>
                </a:ext>
              </a:extLst>
            </p:cNvPr>
            <p:cNvSpPr/>
            <p:nvPr/>
          </p:nvSpPr>
          <p:spPr>
            <a:xfrm rot="2001502">
              <a:off x="1217883" y="2714937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F239640F-B0AD-BB44-9491-00729F73A597}"/>
                </a:ext>
              </a:extLst>
            </p:cNvPr>
            <p:cNvSpPr/>
            <p:nvPr/>
          </p:nvSpPr>
          <p:spPr>
            <a:xfrm rot="2001502">
              <a:off x="1096158" y="3615452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1571BE5A-6393-D94E-9EF3-801508A54781}"/>
                </a:ext>
              </a:extLst>
            </p:cNvPr>
            <p:cNvSpPr/>
            <p:nvPr/>
          </p:nvSpPr>
          <p:spPr>
            <a:xfrm rot="2001502">
              <a:off x="1217883" y="3620457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4" name="六边形 23">
              <a:extLst>
                <a:ext uri="{FF2B5EF4-FFF2-40B4-BE49-F238E27FC236}">
                  <a16:creationId xmlns:a16="http://schemas.microsoft.com/office/drawing/2014/main" id="{CEECDA7D-CB4C-BC4D-BBF9-739D8F3C1452}"/>
                </a:ext>
              </a:extLst>
            </p:cNvPr>
            <p:cNvSpPr/>
            <p:nvPr/>
          </p:nvSpPr>
          <p:spPr>
            <a:xfrm rot="2001502">
              <a:off x="1096158" y="4448293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E8CB8120-463B-614E-940C-D85B2945BAEB}"/>
                </a:ext>
              </a:extLst>
            </p:cNvPr>
            <p:cNvSpPr/>
            <p:nvPr/>
          </p:nvSpPr>
          <p:spPr>
            <a:xfrm rot="2001502">
              <a:off x="1217883" y="4453298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30" y="2828635"/>
            <a:ext cx="2205734" cy="2134763"/>
          </a:xfrm>
          <a:prstGeom prst="rect">
            <a:avLst/>
          </a:prstGeom>
        </p:spPr>
      </p:pic>
      <p:grpSp>
        <p:nvGrpSpPr>
          <p:cNvPr id="27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7340753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1158119" y="901061"/>
            <a:ext cx="510909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功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能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实  现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34" name="图片 33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661" y="4653720"/>
            <a:ext cx="5945011" cy="58293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MH_Text_1"/>
          <p:cNvSpPr txBox="1"/>
          <p:nvPr/>
        </p:nvSpPr>
        <p:spPr>
          <a:xfrm>
            <a:off x="2290123" y="3831445"/>
            <a:ext cx="6400755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背景库导入：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err="1"/>
              <a:t>背景名称</a:t>
            </a:r>
            <a:r>
              <a:rPr err="1" smtClean="0"/>
              <a:t>：</a:t>
            </a:r>
            <a:r>
              <a:rPr lang="en-US" err="1"/>
              <a:t>Bedroom</a:t>
            </a:r>
            <a:r>
              <a:rPr lang="en-US"/>
              <a:t> 2</a:t>
            </a:r>
            <a:endParaRPr/>
          </a:p>
        </p:txBody>
      </p:sp>
      <p:sp>
        <p:nvSpPr>
          <p:cNvPr id="292" name="MH_Text_1"/>
          <p:cNvSpPr txBox="1"/>
          <p:nvPr/>
        </p:nvSpPr>
        <p:spPr>
          <a:xfrm>
            <a:off x="2290123" y="6681523"/>
            <a:ext cx="6400755" cy="457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导入方法：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点击软件右下角即可进入背景库，和添加角色一样，</a:t>
            </a:r>
            <a:r>
              <a:rPr lang="zh-CN" altLang="en-US"/>
              <a:t>可以从分类里面去找，也可以直接</a:t>
            </a:r>
            <a:r>
              <a:rPr lang="zh-CN" altLang="en-US" smtClean="0"/>
              <a:t>输入</a:t>
            </a:r>
            <a:r>
              <a:rPr lang="zh-CN" altLang="en-US"/>
              <a:t>背景</a:t>
            </a:r>
            <a:r>
              <a:rPr lang="zh-CN" altLang="en-US" smtClean="0"/>
              <a:t>的</a:t>
            </a:r>
            <a:r>
              <a:rPr lang="zh-CN" altLang="en-US"/>
              <a:t>英文。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 flipH="1" flipV="1">
            <a:off x="8390568" y="9770720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>
            <a:off x="1149330" y="2997505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6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158119" y="901061"/>
            <a:ext cx="449353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zh-CN" altLang="en-US">
                <a:solidFill>
                  <a:schemeClr val="bg1"/>
                </a:solidFill>
              </a:rPr>
              <a:t>能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zh-CN" altLang="en-US">
                <a:solidFill>
                  <a:schemeClr val="bg1"/>
                </a:solidFill>
              </a:rPr>
              <a:t>实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zh-CN" altLang="en-US">
                <a:solidFill>
                  <a:schemeClr val="bg1"/>
                </a:solidFill>
              </a:rPr>
              <a:t>现</a:t>
            </a:r>
          </a:p>
        </p:txBody>
      </p:sp>
      <p:sp>
        <p:nvSpPr>
          <p:cNvPr id="20" name="矩形 19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3" name="图片 22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541" y="3253521"/>
            <a:ext cx="8857348" cy="66318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15" y="3253522"/>
            <a:ext cx="2285810" cy="66557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879A9D5E-A4A3-FC40-BF1A-DC328D1CA4CB}"/>
              </a:ext>
            </a:extLst>
          </p:cNvPr>
          <p:cNvSpPr/>
          <p:nvPr/>
        </p:nvSpPr>
        <p:spPr>
          <a:xfrm>
            <a:off x="1159499" y="2624899"/>
            <a:ext cx="22028107" cy="9651768"/>
          </a:xfrm>
          <a:prstGeom prst="roundRect">
            <a:avLst>
              <a:gd name="adj" fmla="val 15043"/>
            </a:avLst>
          </a:prstGeom>
          <a:solidFill>
            <a:schemeClr val="bg1"/>
          </a:solidFill>
          <a:ln w="28575">
            <a:solidFill>
              <a:srgbClr val="48A190"/>
            </a:solidFill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2" name="MH_Text_1"/>
          <p:cNvSpPr txBox="1"/>
          <p:nvPr/>
        </p:nvSpPr>
        <p:spPr>
          <a:xfrm>
            <a:off x="2544123" y="3986997"/>
            <a:ext cx="6989208" cy="31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mtClean="0">
                <a:solidFill>
                  <a:srgbClr val="48A190"/>
                </a:solidFill>
              </a:rPr>
              <a:t>背景音乐导入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/>
              <a:t>点击右下角舞台，从左上角找到声音一栏，点击左下角</a:t>
            </a:r>
            <a:r>
              <a:rPr lang="zh-CN" altLang="en-US" smtClean="0"/>
              <a:t>选择“</a:t>
            </a:r>
            <a:r>
              <a:rPr lang="en-US" altLang="zh-CN"/>
              <a:t>Dance Sitar</a:t>
            </a:r>
            <a:r>
              <a:rPr lang="zh-CN" altLang="en-US" smtClean="0"/>
              <a:t>”声音</a:t>
            </a:r>
            <a:r>
              <a:rPr lang="zh-CN" altLang="en-US"/>
              <a:t>即可。</a:t>
            </a:r>
          </a:p>
        </p:txBody>
      </p:sp>
      <p:sp>
        <p:nvSpPr>
          <p:cNvPr id="283" name="MH_Text_1"/>
          <p:cNvSpPr txBox="1"/>
          <p:nvPr/>
        </p:nvSpPr>
        <p:spPr>
          <a:xfrm>
            <a:off x="2575757" y="7877249"/>
            <a:ext cx="6989208" cy="31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代码实现</a:t>
            </a:r>
            <a:r>
              <a:rPr smtClean="0">
                <a:solidFill>
                  <a:srgbClr val="48A190"/>
                </a:solidFill>
              </a:rPr>
              <a:t>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使用播放声音等待播完，将其重复执行，并修改成合适的音量大小。</a:t>
            </a:r>
            <a:endParaRPr/>
          </a:p>
        </p:txBody>
      </p:sp>
      <p:sp>
        <p:nvSpPr>
          <p:cNvPr id="284" name="线条"/>
          <p:cNvSpPr/>
          <p:nvPr/>
        </p:nvSpPr>
        <p:spPr>
          <a:xfrm flipV="1">
            <a:off x="11181427" y="4799527"/>
            <a:ext cx="0" cy="5767853"/>
          </a:xfrm>
          <a:prstGeom prst="line">
            <a:avLst/>
          </a:prstGeom>
          <a:ln w="25400">
            <a:solidFill>
              <a:srgbClr val="48A19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" name="MH_Text_1"/>
          <p:cNvSpPr txBox="1"/>
          <p:nvPr/>
        </p:nvSpPr>
        <p:spPr>
          <a:xfrm>
            <a:off x="13895661" y="3714248"/>
            <a:ext cx="7661665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endParaRPr>
              <a:solidFill>
                <a:srgbClr val="48A190"/>
              </a:solidFill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96034E4-1E7C-D64B-B29B-296420360022}"/>
              </a:ext>
            </a:extLst>
          </p:cNvPr>
          <p:cNvGrpSpPr/>
          <p:nvPr/>
        </p:nvGrpSpPr>
        <p:grpSpPr>
          <a:xfrm>
            <a:off x="656951" y="3702262"/>
            <a:ext cx="1005096" cy="6492203"/>
            <a:chOff x="1096158" y="1904474"/>
            <a:chExt cx="446847" cy="2886313"/>
          </a:xfrm>
        </p:grpSpPr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DC6CFB78-339A-AF47-A81F-4C7F7E389FFF}"/>
                </a:ext>
              </a:extLst>
            </p:cNvPr>
            <p:cNvSpPr/>
            <p:nvPr/>
          </p:nvSpPr>
          <p:spPr>
            <a:xfrm rot="2001502">
              <a:off x="1096158" y="1904474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287F8A3D-E7A3-0748-A217-033FD237749B}"/>
                </a:ext>
              </a:extLst>
            </p:cNvPr>
            <p:cNvSpPr/>
            <p:nvPr/>
          </p:nvSpPr>
          <p:spPr>
            <a:xfrm rot="2001502">
              <a:off x="1217883" y="1909479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2DFAA171-5666-4945-8ABA-7957A5F7096A}"/>
                </a:ext>
              </a:extLst>
            </p:cNvPr>
            <p:cNvSpPr/>
            <p:nvPr/>
          </p:nvSpPr>
          <p:spPr>
            <a:xfrm rot="2001502">
              <a:off x="1096158" y="2709932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9E33A0F3-4288-594C-8A95-C2E06C5CFB44}"/>
                </a:ext>
              </a:extLst>
            </p:cNvPr>
            <p:cNvSpPr/>
            <p:nvPr/>
          </p:nvSpPr>
          <p:spPr>
            <a:xfrm rot="2001502">
              <a:off x="1217883" y="2714937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F239640F-B0AD-BB44-9491-00729F73A597}"/>
                </a:ext>
              </a:extLst>
            </p:cNvPr>
            <p:cNvSpPr/>
            <p:nvPr/>
          </p:nvSpPr>
          <p:spPr>
            <a:xfrm rot="2001502">
              <a:off x="1096158" y="3615452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1571BE5A-6393-D94E-9EF3-801508A54781}"/>
                </a:ext>
              </a:extLst>
            </p:cNvPr>
            <p:cNvSpPr/>
            <p:nvPr/>
          </p:nvSpPr>
          <p:spPr>
            <a:xfrm rot="2001502">
              <a:off x="1217883" y="3620457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4" name="六边形 23">
              <a:extLst>
                <a:ext uri="{FF2B5EF4-FFF2-40B4-BE49-F238E27FC236}">
                  <a16:creationId xmlns:a16="http://schemas.microsoft.com/office/drawing/2014/main" id="{CEECDA7D-CB4C-BC4D-BBF9-739D8F3C1452}"/>
                </a:ext>
              </a:extLst>
            </p:cNvPr>
            <p:cNvSpPr/>
            <p:nvPr/>
          </p:nvSpPr>
          <p:spPr>
            <a:xfrm rot="2001502">
              <a:off x="1096158" y="4448293"/>
              <a:ext cx="397293" cy="342494"/>
            </a:xfrm>
            <a:prstGeom prst="hexagon">
              <a:avLst/>
            </a:prstGeom>
            <a:solidFill>
              <a:srgbClr val="1EB2A1"/>
            </a:solidFill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E8CB8120-463B-614E-940C-D85B2945BAEB}"/>
                </a:ext>
              </a:extLst>
            </p:cNvPr>
            <p:cNvSpPr/>
            <p:nvPr/>
          </p:nvSpPr>
          <p:spPr>
            <a:xfrm rot="2001502">
              <a:off x="1217883" y="4453298"/>
              <a:ext cx="325122" cy="280278"/>
            </a:xfrm>
            <a:prstGeom prst="hexagon">
              <a:avLst/>
            </a:prstGeom>
            <a:noFill/>
            <a:ln>
              <a:solidFill>
                <a:srgbClr val="1EB2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30" y="2828635"/>
            <a:ext cx="2205734" cy="2134763"/>
          </a:xfrm>
          <a:prstGeom prst="rect">
            <a:avLst/>
          </a:prstGeom>
        </p:spPr>
      </p:pic>
      <p:grpSp>
        <p:nvGrpSpPr>
          <p:cNvPr id="27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7340753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1158119" y="901061"/>
            <a:ext cx="449353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功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能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实  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34" name="图片 33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890" y="4862094"/>
            <a:ext cx="7400663" cy="52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24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MH_Text_1"/>
          <p:cNvSpPr txBox="1"/>
          <p:nvPr/>
        </p:nvSpPr>
        <p:spPr>
          <a:xfrm>
            <a:off x="2483099" y="5130329"/>
            <a:ext cx="6878591" cy="457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问题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试一下，分别把播放声音等待播完和播放声音放到重复执行里面，听听有什么区别？我们应该使用哪一个？如果不添加重复执行，该怎么使用</a:t>
            </a:r>
            <a:endParaRPr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 flipH="1" flipV="1">
            <a:off x="9170093" y="9710044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>
            <a:off x="967734" y="3569612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6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-57165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158119" y="901061"/>
            <a:ext cx="175240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思  考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3" name="图片 22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8" y="4924696"/>
            <a:ext cx="10903970" cy="39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9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277" y="2578115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一图一文版式"/>
          <p:cNvSpPr txBox="1"/>
          <p:nvPr/>
        </p:nvSpPr>
        <p:spPr>
          <a:xfrm>
            <a:off x="3276937" y="2867438"/>
            <a:ext cx="2813271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M</a:t>
            </a:r>
            <a:r>
              <a:rPr lang="en-US" altLang="zh-CN" smtClean="0"/>
              <a:t>ouse</a:t>
            </a:r>
            <a:endParaRPr/>
          </a:p>
        </p:txBody>
      </p:sp>
      <p:pic>
        <p:nvPicPr>
          <p:cNvPr id="298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5990" y="8187849"/>
            <a:ext cx="5959476" cy="346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60512" y="3839410"/>
            <a:ext cx="5944871" cy="3154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 flipH="1">
            <a:off x="9036859" y="5735750"/>
            <a:ext cx="3467102" cy="251668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文本框 18"/>
          <p:cNvSpPr txBox="1"/>
          <p:nvPr/>
        </p:nvSpPr>
        <p:spPr>
          <a:xfrm>
            <a:off x="17044104" y="4482703"/>
            <a:ext cx="1943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初始化</a:t>
            </a:r>
          </a:p>
        </p:txBody>
      </p:sp>
      <p:sp>
        <p:nvSpPr>
          <p:cNvPr id="303" name="文本框 26"/>
          <p:cNvSpPr txBox="1"/>
          <p:nvPr/>
        </p:nvSpPr>
        <p:spPr>
          <a:xfrm>
            <a:off x="9367058" y="6353521"/>
            <a:ext cx="2806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3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步骤解析</a:t>
            </a:r>
          </a:p>
        </p:txBody>
      </p:sp>
      <p:sp>
        <p:nvSpPr>
          <p:cNvPr id="304" name="文本框 30"/>
          <p:cNvSpPr txBox="1"/>
          <p:nvPr/>
        </p:nvSpPr>
        <p:spPr>
          <a:xfrm>
            <a:off x="18185728" y="6361155"/>
            <a:ext cx="1026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/>
          </a:p>
        </p:txBody>
      </p:sp>
      <p:sp>
        <p:nvSpPr>
          <p:cNvPr id="305" name="文本框 33"/>
          <p:cNvSpPr txBox="1"/>
          <p:nvPr/>
        </p:nvSpPr>
        <p:spPr>
          <a:xfrm>
            <a:off x="17005982" y="9099114"/>
            <a:ext cx="256480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/>
              <a:t>造型切换</a:t>
            </a:r>
            <a:endParaRPr/>
          </a:p>
        </p:txBody>
      </p:sp>
      <p:sp>
        <p:nvSpPr>
          <p:cNvPr id="306" name="连接线"/>
          <p:cNvSpPr/>
          <p:nvPr/>
        </p:nvSpPr>
        <p:spPr>
          <a:xfrm rot="931814">
            <a:off x="12231777" y="4574490"/>
            <a:ext cx="2352522" cy="1809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514" y="9801"/>
                  <a:pt x="9714" y="2601"/>
                  <a:pt x="21600" y="0"/>
                </a:cubicBezTo>
              </a:path>
            </a:pathLst>
          </a:custGeom>
          <a:ln w="76200">
            <a:solidFill>
              <a:srgbClr val="40B9FF"/>
            </a:solidFill>
          </a:ln>
        </p:spPr>
        <p:txBody>
          <a:bodyPr lIns="0" tIns="0" rIns="0" bIns="0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000" b="1"/>
            </a:pPr>
            <a:endParaRPr/>
          </a:p>
        </p:txBody>
      </p:sp>
      <p:sp>
        <p:nvSpPr>
          <p:cNvPr id="308" name="连接线"/>
          <p:cNvSpPr/>
          <p:nvPr/>
        </p:nvSpPr>
        <p:spPr>
          <a:xfrm rot="21152920">
            <a:off x="12178992" y="7725196"/>
            <a:ext cx="2521690" cy="181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21" y="14045"/>
                  <a:pt x="8021" y="21245"/>
                  <a:pt x="21600" y="21600"/>
                </a:cubicBezTo>
              </a:path>
            </a:pathLst>
          </a:custGeom>
          <a:ln w="76200">
            <a:solidFill>
              <a:srgbClr val="40B9FF"/>
            </a:solidFill>
          </a:ln>
        </p:spPr>
        <p:txBody>
          <a:bodyPr lIns="0" tIns="0" rIns="0" bIns="0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000" b="1"/>
            </a:pPr>
            <a:endParaRPr/>
          </a:p>
        </p:txBody>
      </p:sp>
      <p:grpSp>
        <p:nvGrpSpPr>
          <p:cNvPr id="26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7911517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1158119" y="901061"/>
            <a:ext cx="3673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功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能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实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33" name="图片 32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92" y="3855173"/>
            <a:ext cx="5738757" cy="76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436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 advAuto="0"/>
      <p:bldP spid="304" grpId="0" animBg="1" advAuto="0"/>
      <p:bldP spid="30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95" y="2762420"/>
            <a:ext cx="14494625" cy="9977829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2615691" y="3701611"/>
            <a:ext cx="2813271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M</a:t>
            </a:r>
            <a:r>
              <a:rPr lang="en-US" altLang="zh-CN" smtClean="0"/>
              <a:t>ouse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976467" y="7158424"/>
            <a:ext cx="268022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smtClean="0">
                <a:solidFill>
                  <a:srgbClr val="EA9B10"/>
                </a:solidFill>
              </a:rPr>
              <a:t>初</a:t>
            </a:r>
            <a:r>
              <a:rPr lang="en-US" smtClean="0">
                <a:solidFill>
                  <a:srgbClr val="EA9B10"/>
                </a:solidFill>
              </a:rPr>
              <a:t>  </a:t>
            </a:r>
            <a:r>
              <a:rPr smtClean="0">
                <a:solidFill>
                  <a:srgbClr val="EA9B10"/>
                </a:solidFill>
              </a:rPr>
              <a:t>始</a:t>
            </a:r>
            <a:r>
              <a:rPr lang="en-US" smtClean="0">
                <a:solidFill>
                  <a:srgbClr val="EA9B10"/>
                </a:solidFill>
              </a:rPr>
              <a:t>  </a:t>
            </a:r>
            <a:r>
              <a:rPr smtClean="0">
                <a:solidFill>
                  <a:srgbClr val="EA9B10"/>
                </a:solidFill>
              </a:rPr>
              <a:t>化</a:t>
            </a:r>
            <a:endParaRPr>
              <a:solidFill>
                <a:srgbClr val="EA9B10"/>
              </a:solidFill>
            </a:endParaRPr>
          </a:p>
        </p:txBody>
      </p:sp>
      <p:sp>
        <p:nvSpPr>
          <p:cNvPr id="319" name="MH_Text_1"/>
          <p:cNvSpPr txBox="1"/>
          <p:nvPr/>
        </p:nvSpPr>
        <p:spPr>
          <a:xfrm>
            <a:off x="8958164" y="4681261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位置：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mtClean="0"/>
              <a:t>将角色</a:t>
            </a:r>
            <a:r>
              <a:rPr lang="zh-CN" altLang="en-US"/>
              <a:t>移到</a:t>
            </a:r>
            <a:r>
              <a:rPr smtClean="0"/>
              <a:t>在指定位置</a:t>
            </a:r>
            <a:r>
              <a:rPr/>
              <a:t>。</a:t>
            </a:r>
          </a:p>
        </p:txBody>
      </p:sp>
      <p:sp>
        <p:nvSpPr>
          <p:cNvPr id="320" name="MH_Text_1"/>
          <p:cNvSpPr txBox="1"/>
          <p:nvPr/>
        </p:nvSpPr>
        <p:spPr>
          <a:xfrm>
            <a:off x="8958164" y="8526204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mtClean="0">
                <a:solidFill>
                  <a:srgbClr val="48A190"/>
                </a:solidFill>
              </a:rPr>
              <a:t>图层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让老鼠位于最上面</a:t>
            </a:r>
            <a:r>
              <a:rPr smtClean="0"/>
              <a:t>。</a:t>
            </a: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8958164" y="6573520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大小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mtClean="0"/>
              <a:t>将角色</a:t>
            </a:r>
            <a:r>
              <a:rPr lang="zh-CN" altLang="en-US" smtClean="0"/>
              <a:t>设为合理的大小</a:t>
            </a:r>
            <a:r>
              <a:rPr smtClean="0"/>
              <a:t>。</a:t>
            </a:r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807" y="4867787"/>
            <a:ext cx="4476191" cy="15165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02" y="8939703"/>
            <a:ext cx="3448277" cy="14492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20" y="6862268"/>
            <a:ext cx="3653221" cy="16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87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592" y="2253262"/>
            <a:ext cx="16173185" cy="11133318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2615691" y="3701611"/>
            <a:ext cx="2813271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M</a:t>
            </a:r>
            <a:r>
              <a:rPr lang="en-US" altLang="zh-CN" smtClean="0"/>
              <a:t>ouse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760061" y="7158424"/>
            <a:ext cx="311303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>
                <a:solidFill>
                  <a:srgbClr val="EA9B10"/>
                </a:solidFill>
              </a:rPr>
              <a:t>造 型 切 换</a:t>
            </a:r>
            <a:endParaRPr>
              <a:solidFill>
                <a:srgbClr val="EA9B10"/>
              </a:solidFill>
            </a:endParaRPr>
          </a:p>
        </p:txBody>
      </p:sp>
      <p:sp>
        <p:nvSpPr>
          <p:cNvPr id="319" name="MH_Text_1"/>
          <p:cNvSpPr txBox="1"/>
          <p:nvPr/>
        </p:nvSpPr>
        <p:spPr>
          <a:xfrm>
            <a:off x="7985900" y="6886850"/>
            <a:ext cx="6400756" cy="236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下一</a:t>
            </a:r>
            <a:r>
              <a:rPr lang="zh-CN" altLang="en-US" smtClean="0">
                <a:solidFill>
                  <a:srgbClr val="48A190"/>
                </a:solidFill>
              </a:rPr>
              <a:t>个造型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按照角色造型中的顺序切换下一个造型</a:t>
            </a:r>
            <a:r>
              <a:rPr smtClean="0"/>
              <a:t>。</a:t>
            </a:r>
            <a:endParaRPr/>
          </a:p>
        </p:txBody>
      </p:sp>
      <p:sp>
        <p:nvSpPr>
          <p:cNvPr id="320" name="MH_Text_1"/>
          <p:cNvSpPr txBox="1"/>
          <p:nvPr/>
        </p:nvSpPr>
        <p:spPr>
          <a:xfrm>
            <a:off x="8002558" y="9709592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mtClean="0">
                <a:solidFill>
                  <a:srgbClr val="48A190"/>
                </a:solidFill>
              </a:rPr>
              <a:t>等待</a:t>
            </a:r>
            <a:r>
              <a:rPr lang="en-US" altLang="zh-CN" smtClean="0">
                <a:solidFill>
                  <a:srgbClr val="48A190"/>
                </a:solidFill>
              </a:rPr>
              <a:t>..</a:t>
            </a:r>
            <a:r>
              <a:rPr lang="zh-CN" altLang="en-US" smtClean="0">
                <a:solidFill>
                  <a:srgbClr val="48A190"/>
                </a:solidFill>
              </a:rPr>
              <a:t>秒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让造型切换的缓慢一些</a:t>
            </a:r>
            <a:r>
              <a:rPr smtClean="0"/>
              <a:t>。</a:t>
            </a: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8958164" y="6573520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sp>
        <p:nvSpPr>
          <p:cNvPr id="27" name="MH_Text_1"/>
          <p:cNvSpPr txBox="1"/>
          <p:nvPr/>
        </p:nvSpPr>
        <p:spPr>
          <a:xfrm>
            <a:off x="7882767" y="4020712"/>
            <a:ext cx="7639778" cy="226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重复执行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让某一件事情不停地去做，比如电风扇的风叶，太阳的东升西落等</a:t>
            </a:r>
            <a:r>
              <a:rPr smtClean="0"/>
              <a:t>。</a:t>
            </a:r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89" y="3816497"/>
            <a:ext cx="4148525" cy="2674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659" y="7072780"/>
            <a:ext cx="2977778" cy="16932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557" y="9656795"/>
            <a:ext cx="3090768" cy="15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639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1829F9D2-994E-9F40-94B1-B381BCC1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23" y="2485835"/>
            <a:ext cx="19347769" cy="1019420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99526A1-BC16-0D49-924F-AF808264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0789">
            <a:off x="15788771" y="226235"/>
            <a:ext cx="4332802" cy="2888534"/>
          </a:xfrm>
          <a:prstGeom prst="rect">
            <a:avLst/>
          </a:prstGeom>
        </p:spPr>
      </p:pic>
      <p:grpSp>
        <p:nvGrpSpPr>
          <p:cNvPr id="14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18" name="矩形 17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1" name="图片 20" descr="硬壳编程logo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92" y="3817111"/>
            <a:ext cx="10025400" cy="60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0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95" y="2762420"/>
            <a:ext cx="14494625" cy="9977829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2753680" y="3701611"/>
            <a:ext cx="2487861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/>
              <a:t>甜甜圈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976467" y="7158424"/>
            <a:ext cx="268022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smtClean="0">
                <a:solidFill>
                  <a:srgbClr val="EA9B10"/>
                </a:solidFill>
              </a:rPr>
              <a:t>初</a:t>
            </a:r>
            <a:r>
              <a:rPr lang="en-US" smtClean="0">
                <a:solidFill>
                  <a:srgbClr val="EA9B10"/>
                </a:solidFill>
              </a:rPr>
              <a:t>  </a:t>
            </a:r>
            <a:r>
              <a:rPr smtClean="0">
                <a:solidFill>
                  <a:srgbClr val="EA9B10"/>
                </a:solidFill>
              </a:rPr>
              <a:t>始</a:t>
            </a:r>
            <a:r>
              <a:rPr lang="en-US" smtClean="0">
                <a:solidFill>
                  <a:srgbClr val="EA9B10"/>
                </a:solidFill>
              </a:rPr>
              <a:t>  </a:t>
            </a:r>
            <a:r>
              <a:rPr smtClean="0">
                <a:solidFill>
                  <a:srgbClr val="EA9B10"/>
                </a:solidFill>
              </a:rPr>
              <a:t>化</a:t>
            </a:r>
            <a:endParaRPr>
              <a:solidFill>
                <a:srgbClr val="EA9B10"/>
              </a:solidFill>
            </a:endParaRPr>
          </a:p>
        </p:txBody>
      </p:sp>
      <p:sp>
        <p:nvSpPr>
          <p:cNvPr id="319" name="MH_Text_1"/>
          <p:cNvSpPr txBox="1"/>
          <p:nvPr/>
        </p:nvSpPr>
        <p:spPr>
          <a:xfrm>
            <a:off x="8999051" y="5237208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位置：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mtClean="0"/>
              <a:t>将角色</a:t>
            </a:r>
            <a:r>
              <a:rPr lang="zh-CN" altLang="en-US"/>
              <a:t>移到</a:t>
            </a:r>
            <a:r>
              <a:rPr smtClean="0"/>
              <a:t>在指定位置</a:t>
            </a:r>
            <a:r>
              <a:rPr/>
              <a:t>。</a:t>
            </a:r>
          </a:p>
        </p:txBody>
      </p:sp>
      <p:sp>
        <p:nvSpPr>
          <p:cNvPr id="320" name="MH_Text_1"/>
          <p:cNvSpPr txBox="1"/>
          <p:nvPr/>
        </p:nvSpPr>
        <p:spPr>
          <a:xfrm>
            <a:off x="8958164" y="8526204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8999051" y="8009370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大小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mtClean="0"/>
              <a:t>将角色</a:t>
            </a:r>
            <a:r>
              <a:rPr lang="zh-CN" altLang="en-US" smtClean="0"/>
              <a:t>设为合理的大小</a:t>
            </a:r>
            <a:r>
              <a:rPr smtClean="0"/>
              <a:t>。</a:t>
            </a:r>
            <a:endParaRPr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694" y="8288604"/>
            <a:ext cx="3653221" cy="16654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807" y="5502398"/>
            <a:ext cx="5081783" cy="17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01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277" y="2578115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一图一文版式"/>
          <p:cNvSpPr txBox="1"/>
          <p:nvPr/>
        </p:nvSpPr>
        <p:spPr>
          <a:xfrm>
            <a:off x="3970237" y="2867438"/>
            <a:ext cx="142667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C</a:t>
            </a:r>
            <a:r>
              <a:rPr lang="en-US" altLang="zh-CN" smtClean="0"/>
              <a:t>at</a:t>
            </a:r>
            <a:endParaRPr/>
          </a:p>
        </p:txBody>
      </p:sp>
      <p:pic>
        <p:nvPicPr>
          <p:cNvPr id="298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1277" y="8740612"/>
            <a:ext cx="5959476" cy="346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43311" y="5515491"/>
            <a:ext cx="5897246" cy="346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95686" y="2659897"/>
            <a:ext cx="5944871" cy="3154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 flipH="1">
            <a:off x="9036859" y="5735750"/>
            <a:ext cx="3467102" cy="251668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文本框 18"/>
          <p:cNvSpPr txBox="1"/>
          <p:nvPr/>
        </p:nvSpPr>
        <p:spPr>
          <a:xfrm>
            <a:off x="16896570" y="3252463"/>
            <a:ext cx="1943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初始化</a:t>
            </a:r>
          </a:p>
        </p:txBody>
      </p:sp>
      <p:sp>
        <p:nvSpPr>
          <p:cNvPr id="303" name="文本框 26"/>
          <p:cNvSpPr txBox="1"/>
          <p:nvPr/>
        </p:nvSpPr>
        <p:spPr>
          <a:xfrm>
            <a:off x="9367058" y="6353521"/>
            <a:ext cx="2806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3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步骤解析</a:t>
            </a:r>
          </a:p>
        </p:txBody>
      </p:sp>
      <p:sp>
        <p:nvSpPr>
          <p:cNvPr id="304" name="文本框 30"/>
          <p:cNvSpPr txBox="1"/>
          <p:nvPr/>
        </p:nvSpPr>
        <p:spPr>
          <a:xfrm>
            <a:off x="18185728" y="6361155"/>
            <a:ext cx="1026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/>
          </a:p>
        </p:txBody>
      </p:sp>
      <p:sp>
        <p:nvSpPr>
          <p:cNvPr id="305" name="文本框 33"/>
          <p:cNvSpPr txBox="1"/>
          <p:nvPr/>
        </p:nvSpPr>
        <p:spPr>
          <a:xfrm>
            <a:off x="17046144" y="9586276"/>
            <a:ext cx="256480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/>
              <a:t>造型切换</a:t>
            </a:r>
            <a:endParaRPr/>
          </a:p>
        </p:txBody>
      </p:sp>
      <p:sp>
        <p:nvSpPr>
          <p:cNvPr id="306" name="连接线"/>
          <p:cNvSpPr/>
          <p:nvPr/>
        </p:nvSpPr>
        <p:spPr>
          <a:xfrm>
            <a:off x="12171977" y="3450572"/>
            <a:ext cx="2352522" cy="177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514" y="9801"/>
                  <a:pt x="9714" y="2601"/>
                  <a:pt x="21600" y="0"/>
                </a:cubicBezTo>
              </a:path>
            </a:pathLst>
          </a:custGeom>
          <a:ln w="76200">
            <a:solidFill>
              <a:srgbClr val="40B9FF"/>
            </a:solidFill>
          </a:ln>
        </p:spPr>
        <p:txBody>
          <a:bodyPr lIns="0" tIns="0" rIns="0" bIns="0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000" b="1"/>
            </a:pPr>
            <a:endParaRPr/>
          </a:p>
        </p:txBody>
      </p:sp>
      <p:sp>
        <p:nvSpPr>
          <p:cNvPr id="307" name="连接线"/>
          <p:cNvSpPr/>
          <p:nvPr/>
        </p:nvSpPr>
        <p:spPr>
          <a:xfrm>
            <a:off x="12724079" y="6982071"/>
            <a:ext cx="1842835" cy="12020"/>
          </a:xfrm>
          <a:prstGeom prst="line">
            <a:avLst/>
          </a:prstGeom>
          <a:ln w="76200">
            <a:solidFill>
              <a:srgbClr val="40B9FF"/>
            </a:solidFill>
          </a:ln>
        </p:spPr>
        <p:txBody>
          <a:bodyPr lIns="45718" tIns="45718" rIns="45718" bIns="45718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连接线"/>
          <p:cNvSpPr/>
          <p:nvPr/>
        </p:nvSpPr>
        <p:spPr>
          <a:xfrm>
            <a:off x="12169438" y="8765548"/>
            <a:ext cx="2521690" cy="181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21" y="14045"/>
                  <a:pt x="8021" y="21245"/>
                  <a:pt x="21600" y="21600"/>
                </a:cubicBezTo>
              </a:path>
            </a:pathLst>
          </a:custGeom>
          <a:ln w="76200">
            <a:solidFill>
              <a:srgbClr val="40B9FF"/>
            </a:solidFill>
          </a:ln>
        </p:spPr>
        <p:txBody>
          <a:bodyPr lIns="0" tIns="0" rIns="0" bIns="0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000" b="1"/>
            </a:pPr>
            <a:endParaRPr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A9C6907-A545-3140-BC08-1056EDFF5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3" y="7023387"/>
            <a:ext cx="4292821" cy="4292821"/>
          </a:xfrm>
          <a:prstGeom prst="rect">
            <a:avLst/>
          </a:prstGeom>
        </p:spPr>
      </p:pic>
      <p:grpSp>
        <p:nvGrpSpPr>
          <p:cNvPr id="26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7911517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1158119" y="901061"/>
            <a:ext cx="3673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功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能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实</a:t>
            </a:r>
            <a:r>
              <a:rPr lang="en-US" altLang="zh-CN" smtClean="0">
                <a:solidFill>
                  <a:schemeClr val="bg1"/>
                </a:solidFill>
              </a:rPr>
              <a:t>  </a:t>
            </a:r>
            <a:r>
              <a:rPr lang="zh-CN" altLang="en-US" smtClean="0">
                <a:solidFill>
                  <a:schemeClr val="bg1"/>
                </a:solidFill>
              </a:rPr>
              <a:t>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33" name="图片 32" descr="硬壳编程logo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3" y="4200735"/>
            <a:ext cx="3443175" cy="4473267"/>
          </a:xfrm>
          <a:prstGeom prst="rect">
            <a:avLst/>
          </a:prstGeom>
        </p:spPr>
      </p:pic>
      <p:sp>
        <p:nvSpPr>
          <p:cNvPr id="32" name="文本框 18"/>
          <p:cNvSpPr txBox="1"/>
          <p:nvPr/>
        </p:nvSpPr>
        <p:spPr>
          <a:xfrm>
            <a:off x="17103900" y="6222425"/>
            <a:ext cx="133369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/>
              <a:t>移动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1" animBg="1" advAuto="0"/>
      <p:bldP spid="304" grpId="2" animBg="1" advAuto="0"/>
      <p:bldP spid="305" grpId="3" animBg="1" advAuto="0"/>
      <p:bldP spid="3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1158119" y="901061"/>
            <a:ext cx="36567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软  件  介  绍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4" name="图片 23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C801D2-0641-FE44-B359-A32EF41B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5090" y="720395"/>
            <a:ext cx="23547577" cy="12226678"/>
          </a:xfrm>
          <a:prstGeom prst="rect">
            <a:avLst/>
          </a:prstGeom>
        </p:spPr>
      </p:pic>
      <p:sp>
        <p:nvSpPr>
          <p:cNvPr id="11" name="MH_Text_1"/>
          <p:cNvSpPr txBox="1"/>
          <p:nvPr/>
        </p:nvSpPr>
        <p:spPr>
          <a:xfrm>
            <a:off x="3010511" y="4072013"/>
            <a:ext cx="15046036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4000" smtClean="0">
                <a:sym typeface="Lantinghei SC Extralight"/>
              </a:rPr>
              <a:t>	Scratch</a:t>
            </a:r>
            <a:r>
              <a:rPr lang="zh-CN" altLang="en-US" sz="4000">
                <a:sym typeface="Lantinghei SC Extralight"/>
              </a:rPr>
              <a:t>是麻省理工学院的“终身幼儿园团队”开发的图形化编程工具，主要面对青少年</a:t>
            </a:r>
            <a:r>
              <a:rPr lang="zh-CN" altLang="en-US" sz="4000">
                <a:sym typeface="Lantinghei SC Extralight"/>
              </a:rPr>
              <a:t>开放</a:t>
            </a:r>
            <a:r>
              <a:rPr lang="zh-CN" altLang="en-US" sz="4000" smtClean="0">
                <a:sym typeface="Lantinghei SC Extralight"/>
              </a:rPr>
              <a:t>。</a:t>
            </a:r>
            <a:endParaRPr lang="en-US" altLang="zh-CN" sz="4000" smtClean="0">
              <a:sym typeface="Lantinghei SC Extralight"/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4000" smtClean="0">
                <a:sym typeface="Lantinghei SC Extralight"/>
              </a:rPr>
              <a:t>	</a:t>
            </a:r>
            <a:r>
              <a:rPr lang="zh-CN" altLang="en-US" sz="4000" smtClean="0">
                <a:sym typeface="Lantinghei SC Extralight"/>
              </a:rPr>
              <a:t>目前</a:t>
            </a:r>
            <a:r>
              <a:rPr lang="zh-CN" altLang="en-US" sz="4000">
                <a:sym typeface="Lantinghei SC Extralight"/>
              </a:rPr>
              <a:t>已有</a:t>
            </a:r>
            <a:r>
              <a:rPr lang="en-US" altLang="zh-CN" sz="4000">
                <a:sym typeface="Lantinghei SC Extralight"/>
              </a:rPr>
              <a:t>1.4</a:t>
            </a:r>
            <a:r>
              <a:rPr lang="zh-CN" altLang="en-US" sz="4000">
                <a:sym typeface="Lantinghei SC Extralight"/>
              </a:rPr>
              <a:t>版、</a:t>
            </a:r>
            <a:r>
              <a:rPr lang="en-US" altLang="zh-CN" sz="4000">
                <a:sym typeface="Lantinghei SC Extralight"/>
              </a:rPr>
              <a:t>2.0</a:t>
            </a:r>
            <a:r>
              <a:rPr lang="zh-CN" altLang="en-US" sz="4000">
                <a:sym typeface="Lantinghei SC Extralight"/>
              </a:rPr>
              <a:t>版本（增加克隆积木，视频侦测，</a:t>
            </a:r>
            <a:r>
              <a:rPr lang="en-US" altLang="zh-CN" sz="4000">
                <a:sym typeface="Lantinghei SC Extralight"/>
              </a:rPr>
              <a:t>Lego</a:t>
            </a:r>
            <a:r>
              <a:rPr lang="zh-CN" altLang="en-US" sz="4000">
                <a:sym typeface="Lantinghei SC Extralight"/>
              </a:rPr>
              <a:t>拓展积木）、</a:t>
            </a:r>
            <a:r>
              <a:rPr lang="en-US" altLang="zh-CN" sz="4000">
                <a:sym typeface="Lantinghei SC Extralight"/>
              </a:rPr>
              <a:t>3.0</a:t>
            </a:r>
            <a:r>
              <a:rPr lang="zh-CN" altLang="en-US" sz="4000">
                <a:sym typeface="Lantinghei SC Extralight"/>
              </a:rPr>
              <a:t>版本（增加文字朗读、翻译和</a:t>
            </a:r>
            <a:r>
              <a:rPr lang="en-US" altLang="zh-CN" sz="4000">
                <a:sym typeface="Lantinghei SC Extralight"/>
              </a:rPr>
              <a:t>Makey makey</a:t>
            </a:r>
            <a:r>
              <a:rPr lang="zh-CN" altLang="en-US" sz="4000">
                <a:sym typeface="Lantinghei SC Extralight"/>
              </a:rPr>
              <a:t>等选择性下载扩展积木，并增加</a:t>
            </a:r>
            <a:r>
              <a:rPr lang="en-US" altLang="zh-CN" sz="4000">
                <a:sym typeface="Lantinghei SC Extralight"/>
              </a:rPr>
              <a:t>micro:bit</a:t>
            </a:r>
            <a:r>
              <a:rPr lang="zh-CN" altLang="en-US" sz="4000">
                <a:sym typeface="Lantinghei SC Extralight"/>
              </a:rPr>
              <a:t>和</a:t>
            </a:r>
            <a:r>
              <a:rPr lang="en-US" altLang="zh-CN" sz="4000">
                <a:sym typeface="Lantinghei SC Extralight"/>
              </a:rPr>
              <a:t>Lego mindstorms EV3</a:t>
            </a:r>
            <a:r>
              <a:rPr lang="zh-CN" altLang="en-US" sz="4000">
                <a:sym typeface="Lantinghei SC Extralight"/>
              </a:rPr>
              <a:t>拓展积木）。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5784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95" y="2762420"/>
            <a:ext cx="14494625" cy="9977829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3308991" y="3701611"/>
            <a:ext cx="142667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C</a:t>
            </a:r>
            <a:r>
              <a:rPr lang="en-US" altLang="zh-CN" smtClean="0"/>
              <a:t>at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976467" y="7158424"/>
            <a:ext cx="268022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smtClean="0">
                <a:solidFill>
                  <a:srgbClr val="EA9B10"/>
                </a:solidFill>
              </a:rPr>
              <a:t>初</a:t>
            </a:r>
            <a:r>
              <a:rPr lang="en-US" smtClean="0">
                <a:solidFill>
                  <a:srgbClr val="EA9B10"/>
                </a:solidFill>
              </a:rPr>
              <a:t>  </a:t>
            </a:r>
            <a:r>
              <a:rPr smtClean="0">
                <a:solidFill>
                  <a:srgbClr val="EA9B10"/>
                </a:solidFill>
              </a:rPr>
              <a:t>始</a:t>
            </a:r>
            <a:r>
              <a:rPr lang="en-US" smtClean="0">
                <a:solidFill>
                  <a:srgbClr val="EA9B10"/>
                </a:solidFill>
              </a:rPr>
              <a:t>  </a:t>
            </a:r>
            <a:r>
              <a:rPr smtClean="0">
                <a:solidFill>
                  <a:srgbClr val="EA9B10"/>
                </a:solidFill>
              </a:rPr>
              <a:t>化</a:t>
            </a:r>
            <a:endParaRPr>
              <a:solidFill>
                <a:srgbClr val="EA9B10"/>
              </a:solidFill>
            </a:endParaRPr>
          </a:p>
        </p:txBody>
      </p:sp>
      <p:sp>
        <p:nvSpPr>
          <p:cNvPr id="319" name="MH_Text_1"/>
          <p:cNvSpPr txBox="1"/>
          <p:nvPr/>
        </p:nvSpPr>
        <p:spPr>
          <a:xfrm>
            <a:off x="8958164" y="4681261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位置：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mtClean="0"/>
              <a:t>将角色</a:t>
            </a:r>
            <a:r>
              <a:rPr lang="zh-CN" altLang="en-US"/>
              <a:t>移到</a:t>
            </a:r>
            <a:r>
              <a:rPr smtClean="0"/>
              <a:t>在指定位置</a:t>
            </a:r>
            <a:r>
              <a:rPr/>
              <a:t>。</a:t>
            </a:r>
          </a:p>
        </p:txBody>
      </p:sp>
      <p:sp>
        <p:nvSpPr>
          <p:cNvPr id="320" name="MH_Text_1"/>
          <p:cNvSpPr txBox="1"/>
          <p:nvPr/>
        </p:nvSpPr>
        <p:spPr>
          <a:xfrm>
            <a:off x="8958164" y="8526204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方向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/>
              <a:t>小</a:t>
            </a:r>
            <a:r>
              <a:rPr lang="zh-CN" altLang="en-US" smtClean="0"/>
              <a:t>猫面向的方向</a:t>
            </a:r>
            <a:r>
              <a:rPr smtClean="0"/>
              <a:t>。</a:t>
            </a: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-30017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8958164" y="6573520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大小</a:t>
            </a:r>
            <a:r>
              <a:rPr smtClean="0">
                <a:solidFill>
                  <a:srgbClr val="48A190"/>
                </a:solidFill>
              </a:rPr>
              <a:t>：</a:t>
            </a: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mtClean="0"/>
              <a:t>将角色</a:t>
            </a:r>
            <a:r>
              <a:rPr lang="zh-CN" altLang="en-US" smtClean="0"/>
              <a:t>设为合理的大小</a:t>
            </a:r>
            <a:r>
              <a:rPr smtClean="0"/>
              <a:t>。</a:t>
            </a:r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02" y="6726929"/>
            <a:ext cx="3582549" cy="16718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251" y="4690915"/>
            <a:ext cx="4415845" cy="14799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01" y="8816042"/>
            <a:ext cx="3582549" cy="17259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一图一文版式"/>
          <p:cNvSpPr txBox="1"/>
          <p:nvPr/>
        </p:nvSpPr>
        <p:spPr>
          <a:xfrm>
            <a:off x="1981001" y="2681486"/>
            <a:ext cx="1689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青蛙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C801D2-0641-FE44-B359-A32EF41B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82003" y="1794244"/>
            <a:ext cx="9314771" cy="3827537"/>
          </a:xfrm>
          <a:prstGeom prst="rect">
            <a:avLst/>
          </a:prstGeom>
        </p:spPr>
      </p:pic>
      <p:sp>
        <p:nvSpPr>
          <p:cNvPr id="327" name="MH_Text_1"/>
          <p:cNvSpPr txBox="1"/>
          <p:nvPr/>
        </p:nvSpPr>
        <p:spPr>
          <a:xfrm>
            <a:off x="2964758" y="3086959"/>
            <a:ext cx="64007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mtClean="0"/>
              <a:t>S</a:t>
            </a:r>
            <a:r>
              <a:rPr lang="en-US" altLang="zh-CN" smtClean="0"/>
              <a:t>cratch</a:t>
            </a:r>
            <a:r>
              <a:rPr lang="zh-CN" altLang="en-US" smtClean="0"/>
              <a:t>中的方向说明</a:t>
            </a:r>
            <a:endParaRPr/>
          </a:p>
        </p:txBody>
      </p:sp>
      <p:grpSp>
        <p:nvGrpSpPr>
          <p:cNvPr id="19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1158119" y="901061"/>
            <a:ext cx="36567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功  能  实  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6" name="图片 25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92D609D8-17CA-B444-8282-C471F43D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995" y="9292281"/>
            <a:ext cx="5558554" cy="37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5" y="6003962"/>
            <a:ext cx="3655132" cy="43753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54" y="6061709"/>
            <a:ext cx="3442337" cy="43168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158" y="5974002"/>
            <a:ext cx="3344048" cy="44286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672" y="6027254"/>
            <a:ext cx="3249644" cy="4278699"/>
          </a:xfrm>
          <a:prstGeom prst="rect">
            <a:avLst/>
          </a:prstGeom>
        </p:spPr>
      </p:pic>
      <p:sp>
        <p:nvSpPr>
          <p:cNvPr id="25" name="MH_Text_1"/>
          <p:cNvSpPr txBox="1"/>
          <p:nvPr/>
        </p:nvSpPr>
        <p:spPr>
          <a:xfrm>
            <a:off x="1637698" y="11018228"/>
            <a:ext cx="16823297" cy="88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/>
              <a:t>0</a:t>
            </a:r>
            <a:r>
              <a:rPr lang="zh-CN" altLang="en-US" smtClean="0"/>
              <a:t>代表向上        </a:t>
            </a:r>
            <a:r>
              <a:rPr lang="en-US" altLang="zh-CN" smtClean="0"/>
              <a:t>90</a:t>
            </a:r>
            <a:r>
              <a:rPr lang="zh-CN" altLang="en-US" smtClean="0"/>
              <a:t>代表向右       </a:t>
            </a:r>
            <a:r>
              <a:rPr lang="en-US" altLang="zh-CN" smtClean="0"/>
              <a:t>180</a:t>
            </a:r>
            <a:r>
              <a:rPr lang="zh-CN" altLang="en-US" smtClean="0"/>
              <a:t>代表向下    </a:t>
            </a:r>
            <a:r>
              <a:rPr lang="en-US" altLang="zh-CN" smtClean="0"/>
              <a:t>-90,270</a:t>
            </a:r>
            <a:r>
              <a:rPr lang="zh-CN" altLang="en-US" smtClean="0"/>
              <a:t>向左        </a:t>
            </a:r>
            <a:endParaRPr/>
          </a:p>
        </p:txBody>
      </p:sp>
      <p:pic>
        <p:nvPicPr>
          <p:cNvPr id="18" name="图像" descr="图像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45629" y="-14213"/>
            <a:ext cx="7471838" cy="5762065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</p:pic>
      <p:sp>
        <p:nvSpPr>
          <p:cNvPr id="29" name="MH_Text_1"/>
          <p:cNvSpPr txBox="1"/>
          <p:nvPr/>
        </p:nvSpPr>
        <p:spPr>
          <a:xfrm>
            <a:off x="13681170" y="1590125"/>
            <a:ext cx="6400756" cy="2117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z="4000" smtClean="0">
                <a:latin typeface="Lantinghei SC Extralight"/>
              </a:rPr>
              <a:t>方向</a:t>
            </a:r>
            <a:r>
              <a:rPr lang="zh-CN" altLang="en-US" sz="4000">
                <a:latin typeface="Lantinghei SC Extralight"/>
              </a:rPr>
              <a:t>是针对于舞台的，以舞台为主，面向</a:t>
            </a:r>
            <a:r>
              <a:rPr lang="en-US" altLang="zh-CN" sz="4000">
                <a:latin typeface="Lantinghei SC Extralight"/>
              </a:rPr>
              <a:t>0</a:t>
            </a:r>
            <a:r>
              <a:rPr lang="zh-CN" altLang="en-US" sz="4000">
                <a:latin typeface="Lantinghei SC Extralight"/>
              </a:rPr>
              <a:t>就是舞台的上方，同理面向</a:t>
            </a:r>
            <a:r>
              <a:rPr lang="en-US" altLang="zh-CN" sz="4000">
                <a:latin typeface="Lantinghei SC Extralight"/>
              </a:rPr>
              <a:t>180</a:t>
            </a:r>
            <a:r>
              <a:rPr lang="zh-CN" altLang="en-US" sz="4000">
                <a:latin typeface="Lantinghei SC Extralight"/>
              </a:rPr>
              <a:t>就是下方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95" y="2762420"/>
            <a:ext cx="14494625" cy="9977829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3308991" y="3701611"/>
            <a:ext cx="142667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C</a:t>
            </a:r>
            <a:r>
              <a:rPr lang="en-US" altLang="zh-CN" smtClean="0"/>
              <a:t>at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360911" y="7158424"/>
            <a:ext cx="391132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>
                <a:solidFill>
                  <a:srgbClr val="EA9B10"/>
                </a:solidFill>
              </a:rPr>
              <a:t>第 一 段 移 动</a:t>
            </a:r>
          </a:p>
        </p:txBody>
      </p:sp>
      <p:sp>
        <p:nvSpPr>
          <p:cNvPr id="319" name="MH_Text_1"/>
          <p:cNvSpPr txBox="1"/>
          <p:nvPr/>
        </p:nvSpPr>
        <p:spPr>
          <a:xfrm>
            <a:off x="8958164" y="4681261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sp>
        <p:nvSpPr>
          <p:cNvPr id="320" name="MH_Text_1"/>
          <p:cNvSpPr txBox="1"/>
          <p:nvPr/>
        </p:nvSpPr>
        <p:spPr>
          <a:xfrm>
            <a:off x="8750284" y="4265234"/>
            <a:ext cx="6400756" cy="236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mtClean="0">
                <a:solidFill>
                  <a:srgbClr val="48A190"/>
                </a:solidFill>
              </a:rPr>
              <a:t>移动路径</a:t>
            </a:r>
            <a:r>
              <a:rPr smtClean="0">
                <a:solidFill>
                  <a:srgbClr val="48A190"/>
                </a:solidFill>
              </a:rPr>
              <a:t>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先让方向朝下，然后向前走到舞台的下方</a:t>
            </a: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9338757" y="4366879"/>
            <a:ext cx="2151642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>
              <a:solidFill>
                <a:srgbClr val="48A19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944" y="4028357"/>
            <a:ext cx="3803370" cy="6868441"/>
          </a:xfrm>
          <a:prstGeom prst="rect">
            <a:avLst/>
          </a:prstGeom>
        </p:spPr>
      </p:pic>
      <p:sp>
        <p:nvSpPr>
          <p:cNvPr id="27" name="MH_Text_1"/>
          <p:cNvSpPr txBox="1"/>
          <p:nvPr/>
        </p:nvSpPr>
        <p:spPr>
          <a:xfrm>
            <a:off x="8806119" y="6704885"/>
            <a:ext cx="6400756" cy="236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重复</a:t>
            </a:r>
            <a:r>
              <a:rPr lang="zh-CN" altLang="en-US" smtClean="0">
                <a:solidFill>
                  <a:srgbClr val="48A190"/>
                </a:solidFill>
              </a:rPr>
              <a:t>执行次数</a:t>
            </a:r>
            <a:r>
              <a:rPr smtClean="0">
                <a:solidFill>
                  <a:srgbClr val="48A190"/>
                </a:solidFill>
              </a:rPr>
              <a:t>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将某一个事情或动作按照给定的次数重复执行</a:t>
            </a:r>
            <a:endParaRPr/>
          </a:p>
        </p:txBody>
      </p:sp>
      <p:sp>
        <p:nvSpPr>
          <p:cNvPr id="29" name="MH_Text_1"/>
          <p:cNvSpPr txBox="1"/>
          <p:nvPr/>
        </p:nvSpPr>
        <p:spPr>
          <a:xfrm>
            <a:off x="8889086" y="9271738"/>
            <a:ext cx="6400756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mtClean="0">
                <a:solidFill>
                  <a:srgbClr val="48A190"/>
                </a:solidFill>
              </a:rPr>
              <a:t>移动步数</a:t>
            </a:r>
            <a:r>
              <a:rPr smtClean="0">
                <a:solidFill>
                  <a:srgbClr val="48A190"/>
                </a:solidFill>
              </a:rPr>
              <a:t>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沿着当前的方向向前移动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64289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95" y="2762420"/>
            <a:ext cx="14494625" cy="9977829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3308991" y="3701611"/>
            <a:ext cx="142667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C</a:t>
            </a:r>
            <a:r>
              <a:rPr lang="en-US" altLang="zh-CN" smtClean="0"/>
              <a:t>at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360911" y="7158424"/>
            <a:ext cx="391132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>
                <a:solidFill>
                  <a:srgbClr val="EA9B10"/>
                </a:solidFill>
              </a:rPr>
              <a:t>第 二 段 移 动</a:t>
            </a:r>
            <a:endParaRPr>
              <a:solidFill>
                <a:srgbClr val="EA9B10"/>
              </a:solidFill>
            </a:endParaRPr>
          </a:p>
        </p:txBody>
      </p:sp>
      <p:sp>
        <p:nvSpPr>
          <p:cNvPr id="319" name="MH_Text_1"/>
          <p:cNvSpPr txBox="1"/>
          <p:nvPr/>
        </p:nvSpPr>
        <p:spPr>
          <a:xfrm>
            <a:off x="8958164" y="4681261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sp>
        <p:nvSpPr>
          <p:cNvPr id="320" name="MH_Text_1"/>
          <p:cNvSpPr txBox="1"/>
          <p:nvPr/>
        </p:nvSpPr>
        <p:spPr>
          <a:xfrm>
            <a:off x="8878831" y="5499283"/>
            <a:ext cx="6715395" cy="3841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mtClean="0">
                <a:solidFill>
                  <a:srgbClr val="48A190"/>
                </a:solidFill>
              </a:rPr>
              <a:t>移动路径</a:t>
            </a:r>
            <a:r>
              <a:rPr smtClean="0">
                <a:solidFill>
                  <a:srgbClr val="48A190"/>
                </a:solidFill>
              </a:rPr>
              <a:t>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让方向朝右，也就是面向</a:t>
            </a:r>
            <a:r>
              <a:rPr lang="en-US" altLang="zh-CN" smtClean="0"/>
              <a:t>90</a:t>
            </a:r>
            <a:r>
              <a:rPr lang="zh-CN" altLang="en-US" smtClean="0"/>
              <a:t>，然后向前走到老鼠的位置后，播放喵的声音之后，停止全部脚本</a:t>
            </a: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9338757" y="4366879"/>
            <a:ext cx="2151642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>
              <a:solidFill>
                <a:srgbClr val="48A190"/>
              </a:solidFill>
            </a:endParaRPr>
          </a:p>
        </p:txBody>
      </p:sp>
      <p:sp>
        <p:nvSpPr>
          <p:cNvPr id="27" name="MH_Text_1"/>
          <p:cNvSpPr txBox="1"/>
          <p:nvPr/>
        </p:nvSpPr>
        <p:spPr>
          <a:xfrm>
            <a:off x="8889086" y="7790359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sp>
        <p:nvSpPr>
          <p:cNvPr id="29" name="MH_Text_1"/>
          <p:cNvSpPr txBox="1"/>
          <p:nvPr/>
        </p:nvSpPr>
        <p:spPr>
          <a:xfrm>
            <a:off x="8889086" y="9271738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smtClean="0">
              <a:solidFill>
                <a:srgbClr val="48A19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777" y="3860479"/>
            <a:ext cx="4481594" cy="70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637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5"/>
          <p:cNvGrpSpPr/>
          <p:nvPr/>
        </p:nvGrpSpPr>
        <p:grpSpPr>
          <a:xfrm>
            <a:off x="1049152" y="2458818"/>
            <a:ext cx="22205746" cy="9808240"/>
            <a:chOff x="739302" y="330738"/>
            <a:chExt cx="10933889" cy="6322981"/>
          </a:xfrm>
        </p:grpSpPr>
        <p:sp>
          <p:nvSpPr>
            <p:cNvPr id="18" name="圆角矩形 17"/>
            <p:cNvSpPr/>
            <p:nvPr/>
          </p:nvSpPr>
          <p:spPr>
            <a:xfrm>
              <a:off x="739302" y="330740"/>
              <a:ext cx="10933889" cy="6322979"/>
            </a:xfrm>
            <a:prstGeom prst="roundRect">
              <a:avLst>
                <a:gd name="adj" fmla="val 4667"/>
              </a:avLst>
            </a:prstGeom>
            <a:solidFill>
              <a:srgbClr val="F8B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31133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345413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322549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693989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56845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019701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682557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008269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671125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333981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996837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659693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985405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9648261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311117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973966" y="330738"/>
              <a:ext cx="387763" cy="6322979"/>
            </a:xfrm>
            <a:prstGeom prst="rect">
              <a:avLst/>
            </a:prstGeom>
            <a:solidFill>
              <a:srgbClr val="FCC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99233" y="5763714"/>
            <a:ext cx="22096510" cy="47200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1" name="多个步骤模板"/>
          <p:cNvSpPr txBox="1"/>
          <p:nvPr/>
        </p:nvSpPr>
        <p:spPr>
          <a:xfrm>
            <a:off x="8625818" y="3771182"/>
            <a:ext cx="8002191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7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8800" smtClean="0">
                <a:solidFill>
                  <a:schemeClr val="bg1"/>
                </a:solidFill>
              </a:rPr>
              <a:t>停止全部脚本</a:t>
            </a:r>
            <a:r>
              <a:rPr sz="8800" smtClean="0">
                <a:solidFill>
                  <a:schemeClr val="bg1"/>
                </a:solidFill>
              </a:rPr>
              <a:t>？</a:t>
            </a:r>
            <a:endParaRPr sz="8800">
              <a:solidFill>
                <a:schemeClr val="bg1"/>
              </a:solidFill>
            </a:endParaRPr>
          </a:p>
        </p:txBody>
      </p:sp>
      <p:sp>
        <p:nvSpPr>
          <p:cNvPr id="342" name="文本框 11"/>
          <p:cNvSpPr txBox="1"/>
          <p:nvPr/>
        </p:nvSpPr>
        <p:spPr>
          <a:xfrm>
            <a:off x="7756650" y="6734959"/>
            <a:ext cx="9908234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8800" b="1">
                <a:solidFill>
                  <a:srgbClr val="3D795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5400">
                <a:solidFill>
                  <a:schemeClr val="tx1">
                    <a:lumMod val="50000"/>
                    <a:lumOff val="50000"/>
                  </a:schemeClr>
                </a:solidFill>
              </a:rPr>
              <a:t>停止执行全部角色的全部程序</a:t>
            </a:r>
            <a:r>
              <a:rPr lang="zh-CN" altLang="en-US" sz="5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endParaRPr lang="en-US" altLang="zh-CN" sz="54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5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当前</a:t>
            </a:r>
            <a:r>
              <a:rPr lang="zh-CN" altLang="en-US" sz="5400">
                <a:solidFill>
                  <a:schemeClr val="tx1">
                    <a:lumMod val="50000"/>
                    <a:lumOff val="50000"/>
                  </a:schemeClr>
                </a:solidFill>
              </a:rPr>
              <a:t>角色的这个程序或出场角色的其他</a:t>
            </a:r>
            <a:r>
              <a:rPr lang="zh-CN" altLang="en-US" sz="5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程序</a:t>
            </a:r>
            <a:r>
              <a:rPr sz="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sz="5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5C63A5C-54D3-0949-8725-780BA475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406223" y="2958955"/>
            <a:ext cx="3017520" cy="301752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32BFDB1-BFC5-C840-8C6A-C40393116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242">
            <a:off x="16338704" y="8407647"/>
            <a:ext cx="3222470" cy="3222470"/>
          </a:xfrm>
          <a:prstGeom prst="rect">
            <a:avLst/>
          </a:prstGeom>
        </p:spPr>
      </p:pic>
      <p:grpSp>
        <p:nvGrpSpPr>
          <p:cNvPr id="38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知识介绍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42" name="矩形 41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45" name="图片 44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95" y="7030355"/>
            <a:ext cx="4348468" cy="18598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69A6C8D-4BF2-2442-872E-67793BE8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95" y="2762420"/>
            <a:ext cx="14494625" cy="9977829"/>
          </a:xfrm>
          <a:prstGeom prst="rect">
            <a:avLst/>
          </a:prstGeom>
        </p:spPr>
      </p:pic>
      <p:pic>
        <p:nvPicPr>
          <p:cNvPr id="31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1804033" y="3412288"/>
            <a:ext cx="4436591" cy="1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一图一文版式"/>
          <p:cNvSpPr txBox="1"/>
          <p:nvPr/>
        </p:nvSpPr>
        <p:spPr>
          <a:xfrm>
            <a:off x="3308991" y="3701611"/>
            <a:ext cx="142667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2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mtClean="0"/>
              <a:t>C</a:t>
            </a:r>
            <a:r>
              <a:rPr lang="en-US" altLang="zh-CN" smtClean="0"/>
              <a:t>at</a:t>
            </a:r>
            <a:endParaRPr/>
          </a:p>
        </p:txBody>
      </p:sp>
      <p:pic>
        <p:nvPicPr>
          <p:cNvPr id="315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813" y="6422340"/>
            <a:ext cx="5443402" cy="3154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文本框 18"/>
          <p:cNvSpPr txBox="1"/>
          <p:nvPr/>
        </p:nvSpPr>
        <p:spPr>
          <a:xfrm>
            <a:off x="2760059" y="7158424"/>
            <a:ext cx="311303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>
                <a:solidFill>
                  <a:srgbClr val="EA9B10"/>
                </a:solidFill>
              </a:rPr>
              <a:t>造 型 切 换</a:t>
            </a:r>
            <a:endParaRPr>
              <a:solidFill>
                <a:srgbClr val="EA9B10"/>
              </a:solidFill>
            </a:endParaRPr>
          </a:p>
        </p:txBody>
      </p:sp>
      <p:sp>
        <p:nvSpPr>
          <p:cNvPr id="319" name="MH_Text_1"/>
          <p:cNvSpPr txBox="1"/>
          <p:nvPr/>
        </p:nvSpPr>
        <p:spPr>
          <a:xfrm>
            <a:off x="8958164" y="4681261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sp>
        <p:nvSpPr>
          <p:cNvPr id="320" name="MH_Text_1"/>
          <p:cNvSpPr txBox="1"/>
          <p:nvPr/>
        </p:nvSpPr>
        <p:spPr>
          <a:xfrm>
            <a:off x="8958164" y="6188462"/>
            <a:ext cx="6715395" cy="236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>
                <a:solidFill>
                  <a:srgbClr val="48A190"/>
                </a:solidFill>
              </a:rPr>
              <a:t>造型</a:t>
            </a:r>
            <a:r>
              <a:rPr smtClean="0">
                <a:solidFill>
                  <a:srgbClr val="48A190"/>
                </a:solidFill>
              </a:rPr>
              <a:t>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通过不断地切换造型来模仿</a:t>
            </a:r>
            <a:endParaRPr lang="en-US" altLang="zh-CN" smtClean="0"/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/>
              <a:t>小</a:t>
            </a:r>
            <a:r>
              <a:rPr lang="zh-CN" altLang="en-US" smtClean="0"/>
              <a:t>猫走路时候的效果</a:t>
            </a:r>
            <a:endParaRPr/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158119" y="901061"/>
            <a:ext cx="5724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功能实现</a:t>
            </a:r>
            <a:r>
              <a:rPr lang="en-US" altLang="zh-CN" smtClean="0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代码块</a:t>
            </a:r>
          </a:p>
        </p:txBody>
      </p:sp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8" name="图片 27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18" name="MH_Text_1"/>
          <p:cNvSpPr txBox="1"/>
          <p:nvPr/>
        </p:nvSpPr>
        <p:spPr>
          <a:xfrm>
            <a:off x="9338757" y="4366879"/>
            <a:ext cx="2151642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>
              <a:solidFill>
                <a:srgbClr val="48A190"/>
              </a:solidFill>
            </a:endParaRPr>
          </a:p>
        </p:txBody>
      </p:sp>
      <p:sp>
        <p:nvSpPr>
          <p:cNvPr id="27" name="MH_Text_1"/>
          <p:cNvSpPr txBox="1"/>
          <p:nvPr/>
        </p:nvSpPr>
        <p:spPr>
          <a:xfrm>
            <a:off x="8889086" y="7790359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/>
          </a:p>
        </p:txBody>
      </p:sp>
      <p:sp>
        <p:nvSpPr>
          <p:cNvPr id="29" name="MH_Text_1"/>
          <p:cNvSpPr txBox="1"/>
          <p:nvPr/>
        </p:nvSpPr>
        <p:spPr>
          <a:xfrm>
            <a:off x="8889086" y="9271738"/>
            <a:ext cx="6400756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smtClean="0">
              <a:solidFill>
                <a:srgbClr val="48A190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372" y="4749320"/>
            <a:ext cx="4509908" cy="58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46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步骤模板"/>
          <p:cNvSpPr txBox="1"/>
          <p:nvPr/>
        </p:nvSpPr>
        <p:spPr>
          <a:xfrm>
            <a:off x="9833204" y="7826392"/>
            <a:ext cx="67691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31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课程总结</a:t>
            </a:r>
          </a:p>
        </p:txBody>
      </p:sp>
      <p:grpSp>
        <p:nvGrpSpPr>
          <p:cNvPr id="353" name="成组"/>
          <p:cNvGrpSpPr/>
          <p:nvPr/>
        </p:nvGrpSpPr>
        <p:grpSpPr>
          <a:xfrm>
            <a:off x="7492013" y="10560937"/>
            <a:ext cx="9399977" cy="64389"/>
            <a:chOff x="0" y="0"/>
            <a:chExt cx="9399976" cy="64388"/>
          </a:xfrm>
        </p:grpSpPr>
        <p:sp>
          <p:nvSpPr>
            <p:cNvPr id="350" name="圆角矩形"/>
            <p:cNvSpPr/>
            <p:nvPr/>
          </p:nvSpPr>
          <p:spPr>
            <a:xfrm>
              <a:off x="2347440" y="-1"/>
              <a:ext cx="4705095" cy="643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1" name="圆角矩形"/>
            <p:cNvSpPr/>
            <p:nvPr/>
          </p:nvSpPr>
          <p:spPr>
            <a:xfrm>
              <a:off x="0" y="-1"/>
              <a:ext cx="2195831" cy="64390"/>
            </a:xfrm>
            <a:prstGeom prst="roundRect">
              <a:avLst>
                <a:gd name="adj" fmla="val 50000"/>
              </a:avLst>
            </a:prstGeom>
            <a:solidFill>
              <a:srgbClr val="FFC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2" name="圆角矩形"/>
            <p:cNvSpPr/>
            <p:nvPr/>
          </p:nvSpPr>
          <p:spPr>
            <a:xfrm>
              <a:off x="7204144" y="-1"/>
              <a:ext cx="2195833" cy="64390"/>
            </a:xfrm>
            <a:prstGeom prst="roundRect">
              <a:avLst>
                <a:gd name="adj" fmla="val 50000"/>
              </a:avLst>
            </a:prstGeom>
            <a:solidFill>
              <a:srgbClr val="FB57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CA7153B-4F4E-3641-9BA0-056925BE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183" y="1841138"/>
            <a:ext cx="6096772" cy="6278040"/>
          </a:xfrm>
          <a:prstGeom prst="rect">
            <a:avLst/>
          </a:prstGeom>
        </p:spPr>
      </p:pic>
      <p:pic>
        <p:nvPicPr>
          <p:cNvPr id="10" name="图片 9" descr="硬壳表情包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4" t="50000" r="55437" b="30680"/>
          <a:stretch/>
        </p:blipFill>
        <p:spPr>
          <a:xfrm>
            <a:off x="9858394" y="2359547"/>
            <a:ext cx="4856705" cy="4908817"/>
          </a:xfrm>
          <a:prstGeom prst="rect">
            <a:avLst/>
          </a:prstGeom>
        </p:spPr>
      </p:pic>
      <p:pic>
        <p:nvPicPr>
          <p:cNvPr id="13" name="图片 12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MH_Text_1"/>
          <p:cNvSpPr txBox="1"/>
          <p:nvPr/>
        </p:nvSpPr>
        <p:spPr>
          <a:xfrm>
            <a:off x="10755061" y="10437836"/>
            <a:ext cx="6400755" cy="81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b="1"/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1158119" y="901061"/>
            <a:ext cx="36567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知  识  回  顾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CF2D8F5-8B76-FA41-83AD-7ADABFF29CD3}"/>
              </a:ext>
            </a:extLst>
          </p:cNvPr>
          <p:cNvSpPr/>
          <p:nvPr/>
        </p:nvSpPr>
        <p:spPr>
          <a:xfrm>
            <a:off x="3086079" y="5498898"/>
            <a:ext cx="210949" cy="885136"/>
          </a:xfrm>
          <a:prstGeom prst="rect">
            <a:avLst/>
          </a:prstGeom>
          <a:solidFill>
            <a:srgbClr val="1E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B2A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6" name="图片 25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16" y="4397267"/>
            <a:ext cx="3608586" cy="18960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93" y="4462762"/>
            <a:ext cx="3815809" cy="17290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828" y="4582134"/>
            <a:ext cx="3009301" cy="1711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65" y="6782128"/>
            <a:ext cx="4679392" cy="20014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63" y="6944744"/>
            <a:ext cx="3853595" cy="18509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828" y="7041085"/>
            <a:ext cx="5530465" cy="16831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8B742-A3BB-E243-B0CF-2085F64524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7341" y="2042912"/>
            <a:ext cx="19964400" cy="93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本次学习知识点"/>
          <p:cNvSpPr txBox="1"/>
          <p:nvPr/>
        </p:nvSpPr>
        <p:spPr>
          <a:xfrm>
            <a:off x="10657820" y="1379753"/>
            <a:ext cx="445301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6200">
                <a:solidFill>
                  <a:srgbClr val="338D35"/>
                </a:solidFill>
                <a:latin typeface="方正粉丝天下简体"/>
                <a:ea typeface="方正粉丝天下简体"/>
                <a:cs typeface="方正粉丝天下简体"/>
                <a:sym typeface="方正粉丝天下简体"/>
              </a:defRPr>
            </a:lvl1pPr>
          </a:lstStyle>
          <a:p>
            <a:r>
              <a:rPr sz="7200" smtClean="0">
                <a:solidFill>
                  <a:srgbClr val="48A190"/>
                </a:solidFill>
              </a:rPr>
              <a:t>知</a:t>
            </a:r>
            <a:r>
              <a:rPr lang="en-US" sz="7200" smtClean="0">
                <a:solidFill>
                  <a:srgbClr val="48A190"/>
                </a:solidFill>
              </a:rPr>
              <a:t> </a:t>
            </a:r>
            <a:r>
              <a:rPr sz="7200" smtClean="0">
                <a:solidFill>
                  <a:srgbClr val="48A190"/>
                </a:solidFill>
              </a:rPr>
              <a:t>识</a:t>
            </a:r>
            <a:r>
              <a:rPr lang="en-US" sz="7200" smtClean="0">
                <a:solidFill>
                  <a:srgbClr val="48A190"/>
                </a:solidFill>
              </a:rPr>
              <a:t> </a:t>
            </a:r>
            <a:r>
              <a:rPr sz="7200" smtClean="0">
                <a:solidFill>
                  <a:srgbClr val="48A190"/>
                </a:solidFill>
              </a:rPr>
              <a:t>点</a:t>
            </a:r>
            <a:endParaRPr sz="7200">
              <a:solidFill>
                <a:srgbClr val="48A190"/>
              </a:solidFill>
            </a:endParaRPr>
          </a:p>
        </p:txBody>
      </p:sp>
      <p:grpSp>
        <p:nvGrpSpPr>
          <p:cNvPr id="206" name="成组"/>
          <p:cNvGrpSpPr/>
          <p:nvPr/>
        </p:nvGrpSpPr>
        <p:grpSpPr>
          <a:xfrm>
            <a:off x="7657784" y="1044364"/>
            <a:ext cx="1150891" cy="1089549"/>
            <a:chOff x="0" y="0"/>
            <a:chExt cx="1150890" cy="1089547"/>
          </a:xfrm>
        </p:grpSpPr>
        <p:pic>
          <p:nvPicPr>
            <p:cNvPr id="203" name="图像" descr="图像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6262038">
              <a:off x="2673" y="231836"/>
              <a:ext cx="855128" cy="845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图像" descr="图像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92878">
              <a:off x="781115" y="8574"/>
              <a:ext cx="314594" cy="311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图像" descr="图像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92878">
              <a:off x="983763" y="573518"/>
              <a:ext cx="162718" cy="161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" name="MH_Text_1"/>
          <p:cNvSpPr txBox="1"/>
          <p:nvPr/>
        </p:nvSpPr>
        <p:spPr>
          <a:xfrm>
            <a:off x="6278253" y="5756573"/>
            <a:ext cx="49674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/>
              <a:t>移动步数</a:t>
            </a:r>
            <a:r>
              <a:rPr smtClean="0"/>
              <a:t>    </a:t>
            </a:r>
            <a:endParaRPr/>
          </a:p>
        </p:txBody>
      </p:sp>
      <p:sp>
        <p:nvSpPr>
          <p:cNvPr id="222" name="MH_Text_1"/>
          <p:cNvSpPr txBox="1"/>
          <p:nvPr/>
        </p:nvSpPr>
        <p:spPr>
          <a:xfrm>
            <a:off x="15741355" y="8216410"/>
            <a:ext cx="531455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/>
              <a:t>播放声音等待播完</a:t>
            </a:r>
            <a:r>
              <a:rPr smtClean="0"/>
              <a:t>    </a:t>
            </a:r>
            <a:endParaRPr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 flipH="1" flipV="1">
            <a:off x="14205648" y="1921625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>
            <a:off x="9517027" y="927625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3146336" y="5054943"/>
            <a:ext cx="9183551" cy="2258506"/>
            <a:chOff x="1577074" y="2114986"/>
            <a:chExt cx="4083715" cy="1004306"/>
          </a:xfrm>
        </p:grpSpPr>
        <p:sp>
          <p:nvSpPr>
            <p:cNvPr id="35" name="PA_MH_Number_1">
              <a:hlinkClick r:id="" action="ppaction://noaction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577074" y="2114986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900">
                  <a:solidFill>
                    <a:srgbClr val="48A190"/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01</a:t>
              </a:r>
              <a:endParaRPr lang="zh-CN" altLang="en-US" sz="6900">
                <a:solidFill>
                  <a:srgbClr val="48A190"/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498341" y="2367758"/>
              <a:ext cx="249381" cy="249381"/>
            </a:xfrm>
            <a:prstGeom prst="ellipse">
              <a:avLst/>
            </a:prstGeom>
            <a:noFill/>
            <a:ln>
              <a:solidFill>
                <a:srgbClr val="48A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3" name="直线连接符 32"/>
            <p:cNvCxnSpPr>
              <a:stCxn id="32" idx="4"/>
            </p:cNvCxnSpPr>
            <p:nvPr/>
          </p:nvCxnSpPr>
          <p:spPr>
            <a:xfrm flipH="1">
              <a:off x="2623031" y="2617139"/>
              <a:ext cx="1" cy="243668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2623031" y="2860807"/>
              <a:ext cx="3037758" cy="0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5"/>
          <p:cNvGrpSpPr/>
          <p:nvPr/>
        </p:nvGrpSpPr>
        <p:grpSpPr>
          <a:xfrm>
            <a:off x="12431927" y="5058341"/>
            <a:ext cx="9183551" cy="2258506"/>
            <a:chOff x="6280464" y="2114986"/>
            <a:chExt cx="4083715" cy="1004306"/>
          </a:xfrm>
        </p:grpSpPr>
        <p:sp>
          <p:nvSpPr>
            <p:cNvPr id="38" name="PA_MH_Entry_1">
              <a:hlinkClick r:id="" action="ppaction://noaction"/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646780" y="2305369"/>
              <a:ext cx="187824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500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下一个造型</a:t>
              </a:r>
              <a:endParaRPr lang="zh-CN" altLang="en-US" sz="50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PA_MH_Number_1">
              <a:hlinkClick r:id="" action="ppaction://noaction"/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280464" y="2114986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0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02</a:t>
              </a:r>
              <a:endParaRPr lang="zh-CN" altLang="en-US" sz="6000">
                <a:solidFill>
                  <a:schemeClr val="accent6">
                    <a:lumMod val="60000"/>
                    <a:lumOff val="40000"/>
                  </a:schemeClr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201731" y="2367758"/>
              <a:ext cx="249381" cy="249381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1" name="直线连接符 40"/>
            <p:cNvCxnSpPr>
              <a:stCxn id="40" idx="4"/>
            </p:cNvCxnSpPr>
            <p:nvPr/>
          </p:nvCxnSpPr>
          <p:spPr>
            <a:xfrm flipH="1">
              <a:off x="7326421" y="2617139"/>
              <a:ext cx="1" cy="243668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/>
            <p:cNvCxnSpPr/>
            <p:nvPr/>
          </p:nvCxnSpPr>
          <p:spPr>
            <a:xfrm>
              <a:off x="7326421" y="2860807"/>
              <a:ext cx="3037758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3"/>
          <p:cNvGrpSpPr/>
          <p:nvPr/>
        </p:nvGrpSpPr>
        <p:grpSpPr>
          <a:xfrm>
            <a:off x="3146336" y="7618484"/>
            <a:ext cx="9153676" cy="2258506"/>
            <a:chOff x="1340979" y="3533140"/>
            <a:chExt cx="4070430" cy="1004306"/>
          </a:xfrm>
        </p:grpSpPr>
        <p:sp>
          <p:nvSpPr>
            <p:cNvPr id="45" name="PA_MH_Number_1">
              <a:hlinkClick r:id="" action="ppaction://noaction"/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40979" y="3533140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000">
                  <a:solidFill>
                    <a:schemeClr val="accent4">
                      <a:lumMod val="75000"/>
                    </a:schemeClr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03</a:t>
              </a:r>
              <a:endParaRPr lang="zh-CN" altLang="en-US" sz="6000">
                <a:solidFill>
                  <a:schemeClr val="accent4">
                    <a:lumMod val="75000"/>
                  </a:schemeClr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248961" y="3785912"/>
              <a:ext cx="249381" cy="24938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7" name="直线连接符 46"/>
            <p:cNvCxnSpPr>
              <a:stCxn id="46" idx="4"/>
            </p:cNvCxnSpPr>
            <p:nvPr/>
          </p:nvCxnSpPr>
          <p:spPr>
            <a:xfrm flipH="1">
              <a:off x="2373651" y="4035293"/>
              <a:ext cx="1" cy="243668"/>
            </a:xfrm>
            <a:prstGeom prst="line">
              <a:avLst/>
            </a:prstGeom>
            <a:ln w="12700">
              <a:solidFill>
                <a:srgbClr val="E5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/>
            <p:nvPr/>
          </p:nvCxnSpPr>
          <p:spPr>
            <a:xfrm>
              <a:off x="2373651" y="4278961"/>
              <a:ext cx="3037758" cy="0"/>
            </a:xfrm>
            <a:prstGeom prst="line">
              <a:avLst/>
            </a:prstGeom>
            <a:ln w="12700">
              <a:solidFill>
                <a:srgbClr val="E5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6"/>
          <p:cNvGrpSpPr/>
          <p:nvPr/>
        </p:nvGrpSpPr>
        <p:grpSpPr>
          <a:xfrm>
            <a:off x="12431927" y="7608200"/>
            <a:ext cx="9183551" cy="2258506"/>
            <a:chOff x="6278076" y="3524643"/>
            <a:chExt cx="4083715" cy="1004306"/>
          </a:xfrm>
        </p:grpSpPr>
        <p:sp>
          <p:nvSpPr>
            <p:cNvPr id="51" name="PA_MH_Number_1">
              <a:hlinkClick r:id="" action="ppaction://noaction"/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278076" y="3524643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000">
                  <a:solidFill>
                    <a:schemeClr val="accent3">
                      <a:lumMod val="75000"/>
                    </a:schemeClr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04</a:t>
              </a:r>
              <a:endParaRPr lang="zh-CN" altLang="en-US" sz="6000">
                <a:solidFill>
                  <a:schemeClr val="accent3">
                    <a:lumMod val="75000"/>
                  </a:schemeClr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199343" y="3777415"/>
              <a:ext cx="249381" cy="249381"/>
            </a:xfrm>
            <a:prstGeom prst="ellipse">
              <a:avLst/>
            </a:prstGeom>
            <a:noFill/>
            <a:ln>
              <a:solidFill>
                <a:srgbClr val="45A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3" name="直线连接符 52"/>
            <p:cNvCxnSpPr>
              <a:stCxn id="52" idx="4"/>
            </p:cNvCxnSpPr>
            <p:nvPr/>
          </p:nvCxnSpPr>
          <p:spPr>
            <a:xfrm flipH="1">
              <a:off x="7324033" y="4026796"/>
              <a:ext cx="1" cy="243668"/>
            </a:xfrm>
            <a:prstGeom prst="line">
              <a:avLst/>
            </a:prstGeom>
            <a:ln w="12700">
              <a:solidFill>
                <a:srgbClr val="45AA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/>
            <p:cNvCxnSpPr/>
            <p:nvPr/>
          </p:nvCxnSpPr>
          <p:spPr>
            <a:xfrm>
              <a:off x="7324033" y="4270464"/>
              <a:ext cx="3037758" cy="0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MH_Text_1"/>
          <p:cNvSpPr txBox="1"/>
          <p:nvPr/>
        </p:nvSpPr>
        <p:spPr>
          <a:xfrm>
            <a:off x="6278254" y="8283032"/>
            <a:ext cx="323877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/>
              <a:t>面向方向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B06194E-35FD-474B-BF6B-8FFFF2394C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325">
            <a:off x="15464915" y="47105"/>
            <a:ext cx="3749040" cy="374904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58" name="图片 57" descr="硬壳编程logo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grpSp>
        <p:nvGrpSpPr>
          <p:cNvPr id="56" name="组合 3"/>
          <p:cNvGrpSpPr/>
          <p:nvPr/>
        </p:nvGrpSpPr>
        <p:grpSpPr>
          <a:xfrm>
            <a:off x="3266241" y="9970411"/>
            <a:ext cx="9153676" cy="2258506"/>
            <a:chOff x="1340979" y="3533140"/>
            <a:chExt cx="4070430" cy="1004306"/>
          </a:xfrm>
        </p:grpSpPr>
        <p:sp>
          <p:nvSpPr>
            <p:cNvPr id="57" name="PA_MH_Number_1">
              <a:hlinkClick r:id="" action="ppaction://noaction"/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40979" y="3533140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000" smtClean="0">
                  <a:solidFill>
                    <a:srgbClr val="FF0000"/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05</a:t>
              </a:r>
              <a:endParaRPr lang="zh-CN" altLang="en-US" sz="6000">
                <a:solidFill>
                  <a:srgbClr val="FF0000"/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48961" y="3785912"/>
              <a:ext cx="249381" cy="24938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0" name="直线连接符 46"/>
            <p:cNvCxnSpPr>
              <a:stCxn id="59" idx="4"/>
            </p:cNvCxnSpPr>
            <p:nvPr/>
          </p:nvCxnSpPr>
          <p:spPr>
            <a:xfrm flipH="1">
              <a:off x="2373651" y="4035293"/>
              <a:ext cx="1" cy="243668"/>
            </a:xfrm>
            <a:prstGeom prst="line">
              <a:avLst/>
            </a:prstGeom>
            <a:ln w="12700">
              <a:solidFill>
                <a:srgbClr val="E5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47"/>
            <p:cNvCxnSpPr/>
            <p:nvPr/>
          </p:nvCxnSpPr>
          <p:spPr>
            <a:xfrm>
              <a:off x="2373651" y="4278961"/>
              <a:ext cx="3037758" cy="0"/>
            </a:xfrm>
            <a:prstGeom prst="line">
              <a:avLst/>
            </a:prstGeom>
            <a:ln w="12700">
              <a:solidFill>
                <a:srgbClr val="E5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3"/>
          <p:cNvGrpSpPr/>
          <p:nvPr/>
        </p:nvGrpSpPr>
        <p:grpSpPr>
          <a:xfrm>
            <a:off x="12461802" y="10166274"/>
            <a:ext cx="9153676" cy="2258506"/>
            <a:chOff x="1340979" y="3533140"/>
            <a:chExt cx="4070430" cy="1004306"/>
          </a:xfrm>
        </p:grpSpPr>
        <p:sp>
          <p:nvSpPr>
            <p:cNvPr id="63" name="PA_MH_Number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340979" y="3533140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000" smtClean="0">
                  <a:solidFill>
                    <a:schemeClr val="accent4">
                      <a:lumMod val="75000"/>
                    </a:schemeClr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06</a:t>
              </a:r>
              <a:endParaRPr lang="zh-CN" altLang="en-US" sz="6000">
                <a:solidFill>
                  <a:schemeClr val="accent4">
                    <a:lumMod val="75000"/>
                  </a:schemeClr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2248961" y="3785912"/>
              <a:ext cx="249381" cy="24938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5" name="直线连接符 46"/>
            <p:cNvCxnSpPr>
              <a:stCxn id="64" idx="4"/>
            </p:cNvCxnSpPr>
            <p:nvPr/>
          </p:nvCxnSpPr>
          <p:spPr>
            <a:xfrm flipH="1">
              <a:off x="2373651" y="4035293"/>
              <a:ext cx="1" cy="243668"/>
            </a:xfrm>
            <a:prstGeom prst="line">
              <a:avLst/>
            </a:prstGeom>
            <a:ln w="12700">
              <a:solidFill>
                <a:srgbClr val="E5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47"/>
            <p:cNvCxnSpPr/>
            <p:nvPr/>
          </p:nvCxnSpPr>
          <p:spPr>
            <a:xfrm>
              <a:off x="2373651" y="4278961"/>
              <a:ext cx="3037758" cy="0"/>
            </a:xfrm>
            <a:prstGeom prst="line">
              <a:avLst/>
            </a:prstGeom>
            <a:ln w="12700">
              <a:solidFill>
                <a:srgbClr val="E5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MH_Text_1"/>
          <p:cNvSpPr txBox="1"/>
          <p:nvPr/>
        </p:nvSpPr>
        <p:spPr>
          <a:xfrm>
            <a:off x="6333333" y="10552402"/>
            <a:ext cx="323877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/>
              <a:t>等待</a:t>
            </a:r>
            <a:r>
              <a:rPr lang="en-US" altLang="zh-CN" smtClean="0"/>
              <a:t>..</a:t>
            </a:r>
            <a:r>
              <a:rPr lang="zh-CN" altLang="en-US" smtClean="0"/>
              <a:t>秒</a:t>
            </a:r>
            <a:endParaRPr lang="zh-CN" altLang="en-US"/>
          </a:p>
        </p:txBody>
      </p:sp>
      <p:sp>
        <p:nvSpPr>
          <p:cNvPr id="73" name="MH_Text_1"/>
          <p:cNvSpPr txBox="1"/>
          <p:nvPr/>
        </p:nvSpPr>
        <p:spPr>
          <a:xfrm>
            <a:off x="15828878" y="10681643"/>
            <a:ext cx="4090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/>
              <a:t>停止全部脚本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本次学习知识点"/>
          <p:cNvSpPr txBox="1"/>
          <p:nvPr/>
        </p:nvSpPr>
        <p:spPr>
          <a:xfrm>
            <a:off x="10721781" y="2833539"/>
            <a:ext cx="5329302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6200">
                <a:solidFill>
                  <a:srgbClr val="338D35"/>
                </a:solidFill>
                <a:latin typeface="方正粉丝天下简体"/>
                <a:ea typeface="方正粉丝天下简体"/>
                <a:cs typeface="方正粉丝天下简体"/>
                <a:sym typeface="方正粉丝天下简体"/>
              </a:defRPr>
            </a:lvl1pPr>
          </a:lstStyle>
          <a:p>
            <a:endParaRPr>
              <a:solidFill>
                <a:srgbClr val="48A190"/>
              </a:solidFill>
            </a:endParaRPr>
          </a:p>
        </p:txBody>
      </p:sp>
      <p:grpSp>
        <p:nvGrpSpPr>
          <p:cNvPr id="401" name="成组"/>
          <p:cNvGrpSpPr/>
          <p:nvPr/>
        </p:nvGrpSpPr>
        <p:grpSpPr>
          <a:xfrm>
            <a:off x="8569193" y="2882462"/>
            <a:ext cx="1393520" cy="1314215"/>
            <a:chOff x="0" y="0"/>
            <a:chExt cx="1150890" cy="1089547"/>
          </a:xfrm>
        </p:grpSpPr>
        <p:pic>
          <p:nvPicPr>
            <p:cNvPr id="398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62038">
              <a:off x="2673" y="231836"/>
              <a:ext cx="855128" cy="845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9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2878">
              <a:off x="781115" y="8574"/>
              <a:ext cx="314594" cy="311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2878">
              <a:off x="983763" y="573518"/>
              <a:ext cx="162718" cy="161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8" name="MH_Text_1"/>
          <p:cNvSpPr txBox="1"/>
          <p:nvPr/>
        </p:nvSpPr>
        <p:spPr>
          <a:xfrm>
            <a:off x="10721781" y="3000818"/>
            <a:ext cx="11223819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zh-CN" smtClean="0"/>
              <a:t>结合</a:t>
            </a:r>
            <a:r>
              <a:rPr lang="zh-CN" altLang="zh-CN"/>
              <a:t>游戏内容，如果将等待</a:t>
            </a:r>
            <a:r>
              <a:rPr lang="en-US" altLang="zh-CN"/>
              <a:t>0.2</a:t>
            </a:r>
            <a:r>
              <a:rPr lang="zh-CN" altLang="zh-CN"/>
              <a:t>秒去掉，小猫会怎么移动？</a:t>
            </a:r>
          </a:p>
        </p:txBody>
      </p:sp>
      <p:sp>
        <p:nvSpPr>
          <p:cNvPr id="409" name="MH_Text_2"/>
          <p:cNvSpPr txBox="1"/>
          <p:nvPr/>
        </p:nvSpPr>
        <p:spPr>
          <a:xfrm>
            <a:off x="10916539" y="7335946"/>
            <a:ext cx="803387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19E7891-3F74-6D43-AE54-E59B20A26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1" y="5957514"/>
            <a:ext cx="5426100" cy="54261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758722" y="3320967"/>
            <a:ext cx="7726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Q</a:t>
            </a:r>
            <a:r>
              <a:rPr lang="en-US" altLang="zh-CN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1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PingFang SC" charset="-122"/>
              <a:ea typeface="PingFang SC" charset="-122"/>
              <a:cs typeface="PingFang SC" charset="-122"/>
            </a:endParaRPr>
          </a:p>
        </p:txBody>
      </p:sp>
      <p:grpSp>
        <p:nvGrpSpPr>
          <p:cNvPr id="34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1158119" y="901061"/>
            <a:ext cx="460895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巩  固  与  拓  展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41" name="图片 40" descr="硬壳编程logo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829" y="5030566"/>
            <a:ext cx="4351089" cy="5241662"/>
          </a:xfrm>
          <a:prstGeom prst="rect">
            <a:avLst/>
          </a:prstGeom>
        </p:spPr>
      </p:pic>
      <p:grpSp>
        <p:nvGrpSpPr>
          <p:cNvPr id="24" name="成组"/>
          <p:cNvGrpSpPr/>
          <p:nvPr/>
        </p:nvGrpSpPr>
        <p:grpSpPr>
          <a:xfrm>
            <a:off x="8914278" y="10496846"/>
            <a:ext cx="1393520" cy="1314215"/>
            <a:chOff x="0" y="0"/>
            <a:chExt cx="1150890" cy="1089547"/>
          </a:xfrm>
        </p:grpSpPr>
        <p:pic>
          <p:nvPicPr>
            <p:cNvPr id="25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62038">
              <a:off x="2673" y="231836"/>
              <a:ext cx="855128" cy="845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2878">
              <a:off x="781115" y="8574"/>
              <a:ext cx="314594" cy="311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2878">
              <a:off x="983763" y="573518"/>
              <a:ext cx="162718" cy="161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文本框 27"/>
          <p:cNvSpPr txBox="1"/>
          <p:nvPr/>
        </p:nvSpPr>
        <p:spPr>
          <a:xfrm>
            <a:off x="9048897" y="10906723"/>
            <a:ext cx="7726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A1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PingFang SC" charset="-122"/>
              <a:ea typeface="PingFang SC" charset="-122"/>
              <a:cs typeface="PingFang SC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916539" y="10935396"/>
            <a:ext cx="11251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会</a:t>
            </a:r>
            <a:r>
              <a:rPr lang="zh-CN" altLang="en-US" sz="500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迅速的移动</a:t>
            </a:r>
            <a:r>
              <a:rPr lang="en-US" altLang="zh-CN" sz="500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300</a:t>
            </a:r>
            <a:r>
              <a:rPr lang="zh-CN" altLang="en-US" sz="500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步，同时几乎看不到造型的切换。</a:t>
            </a:r>
            <a:endParaRPr lang="zh-CN" altLang="zh-CN" sz="50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1158119" y="901061"/>
            <a:ext cx="36567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软  件  介  绍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4" name="图片 23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4" y="2024991"/>
            <a:ext cx="16417636" cy="104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5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步骤模板"/>
          <p:cNvSpPr txBox="1"/>
          <p:nvPr/>
        </p:nvSpPr>
        <p:spPr>
          <a:xfrm>
            <a:off x="7940840" y="7986328"/>
            <a:ext cx="8502328" cy="211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31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/>
              <a:t>作业与挑战</a:t>
            </a:r>
            <a:endParaRPr/>
          </a:p>
        </p:txBody>
      </p:sp>
      <p:grpSp>
        <p:nvGrpSpPr>
          <p:cNvPr id="353" name="成组"/>
          <p:cNvGrpSpPr/>
          <p:nvPr/>
        </p:nvGrpSpPr>
        <p:grpSpPr>
          <a:xfrm>
            <a:off x="7492013" y="10560937"/>
            <a:ext cx="9399977" cy="64389"/>
            <a:chOff x="0" y="0"/>
            <a:chExt cx="9399976" cy="64388"/>
          </a:xfrm>
        </p:grpSpPr>
        <p:sp>
          <p:nvSpPr>
            <p:cNvPr id="350" name="圆角矩形"/>
            <p:cNvSpPr/>
            <p:nvPr/>
          </p:nvSpPr>
          <p:spPr>
            <a:xfrm>
              <a:off x="2347440" y="-1"/>
              <a:ext cx="4705095" cy="643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1" name="圆角矩形"/>
            <p:cNvSpPr/>
            <p:nvPr/>
          </p:nvSpPr>
          <p:spPr>
            <a:xfrm>
              <a:off x="0" y="-1"/>
              <a:ext cx="2195831" cy="64390"/>
            </a:xfrm>
            <a:prstGeom prst="roundRect">
              <a:avLst>
                <a:gd name="adj" fmla="val 50000"/>
              </a:avLst>
            </a:prstGeom>
            <a:solidFill>
              <a:srgbClr val="FFC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2" name="圆角矩形"/>
            <p:cNvSpPr/>
            <p:nvPr/>
          </p:nvSpPr>
          <p:spPr>
            <a:xfrm>
              <a:off x="7204144" y="-1"/>
              <a:ext cx="2195833" cy="64390"/>
            </a:xfrm>
            <a:prstGeom prst="roundRect">
              <a:avLst>
                <a:gd name="adj" fmla="val 50000"/>
              </a:avLst>
            </a:prstGeom>
            <a:solidFill>
              <a:srgbClr val="FB57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CA7153B-4F4E-3641-9BA0-056925BE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615" y="1841138"/>
            <a:ext cx="6096772" cy="6278040"/>
          </a:xfrm>
          <a:prstGeom prst="rect">
            <a:avLst/>
          </a:prstGeom>
        </p:spPr>
      </p:pic>
      <p:pic>
        <p:nvPicPr>
          <p:cNvPr id="10" name="图片 9" descr="硬壳表情包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68909" r="82888" b="8773"/>
          <a:stretch/>
        </p:blipFill>
        <p:spPr>
          <a:xfrm>
            <a:off x="9763649" y="2155986"/>
            <a:ext cx="4856705" cy="5670406"/>
          </a:xfrm>
          <a:prstGeom prst="rect">
            <a:avLst/>
          </a:prstGeom>
        </p:spPr>
      </p:pic>
      <p:pic>
        <p:nvPicPr>
          <p:cNvPr id="13" name="图片 12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4">
            <a:extLst>
              <a:ext uri="{FF2B5EF4-FFF2-40B4-BE49-F238E27FC236}">
                <a16:creationId xmlns:a16="http://schemas.microsoft.com/office/drawing/2014/main" id="{0FC0358E-A619-DB45-93AE-5D2893B05E8C}"/>
              </a:ext>
            </a:extLst>
          </p:cNvPr>
          <p:cNvGrpSpPr/>
          <p:nvPr/>
        </p:nvGrpSpPr>
        <p:grpSpPr>
          <a:xfrm>
            <a:off x="20514183" y="6476324"/>
            <a:ext cx="3031076" cy="6439834"/>
            <a:chOff x="1092847" y="2864751"/>
            <a:chExt cx="461665" cy="980855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48A465EB-F948-BC4A-8498-0BD0C4DB0428}"/>
                </a:ext>
              </a:extLst>
            </p:cNvPr>
            <p:cNvSpPr/>
            <p:nvPr/>
          </p:nvSpPr>
          <p:spPr>
            <a:xfrm rot="5400000">
              <a:off x="1055914" y="2901684"/>
              <a:ext cx="535531" cy="461665"/>
            </a:xfrm>
            <a:prstGeom prst="hexagon">
              <a:avLst/>
            </a:prstGeom>
            <a:noFill/>
            <a:ln w="190500">
              <a:solidFill>
                <a:srgbClr val="FFD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F7CD4AD2-8F5B-7A4D-BD7F-6E5419D449D0}"/>
                </a:ext>
              </a:extLst>
            </p:cNvPr>
            <p:cNvCxnSpPr>
              <a:stCxn id="17" idx="0"/>
            </p:cNvCxnSpPr>
            <p:nvPr/>
          </p:nvCxnSpPr>
          <p:spPr>
            <a:xfrm flipH="1">
              <a:off x="1320244" y="3400282"/>
              <a:ext cx="3435" cy="445324"/>
            </a:xfrm>
            <a:prstGeom prst="line">
              <a:avLst/>
            </a:prstGeom>
            <a:ln w="44450">
              <a:solidFill>
                <a:srgbClr val="FFD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72F6F8A-AC0E-954A-8B7F-08B87DFF9633}"/>
              </a:ext>
            </a:extLst>
          </p:cNvPr>
          <p:cNvSpPr txBox="1"/>
          <p:nvPr/>
        </p:nvSpPr>
        <p:spPr>
          <a:xfrm>
            <a:off x="21340516" y="7330656"/>
            <a:ext cx="14819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800" b="1">
                <a:solidFill>
                  <a:srgbClr val="FFDA6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？</a:t>
            </a:r>
          </a:p>
        </p:txBody>
      </p:sp>
      <p:sp>
        <p:nvSpPr>
          <p:cNvPr id="21" name="六边形 20"/>
          <p:cNvSpPr/>
          <p:nvPr/>
        </p:nvSpPr>
        <p:spPr>
          <a:xfrm rot="2001502">
            <a:off x="8976749" y="4039758"/>
            <a:ext cx="1327265" cy="1144194"/>
          </a:xfrm>
          <a:prstGeom prst="hexagon">
            <a:avLst/>
          </a:prstGeom>
          <a:solidFill>
            <a:srgbClr val="FFD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 </a:t>
            </a:r>
          </a:p>
        </p:txBody>
      </p:sp>
      <p:sp>
        <p:nvSpPr>
          <p:cNvPr id="22" name="六边形 21"/>
          <p:cNvSpPr/>
          <p:nvPr/>
        </p:nvSpPr>
        <p:spPr>
          <a:xfrm rot="2001502">
            <a:off x="8725379" y="3853911"/>
            <a:ext cx="1319543" cy="1137539"/>
          </a:xfrm>
          <a:prstGeom prst="hexagon">
            <a:avLst/>
          </a:prstGeom>
          <a:noFill/>
          <a:ln>
            <a:solidFill>
              <a:srgbClr val="FF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429079" y="4255347"/>
            <a:ext cx="510461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1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PingFang SC" charset="-122"/>
              <a:ea typeface="PingFang SC" charset="-122"/>
              <a:cs typeface="PingFang SC" charset="-122"/>
            </a:endParaRPr>
          </a:p>
        </p:txBody>
      </p:sp>
      <p:sp>
        <p:nvSpPr>
          <p:cNvPr id="31" name="六边形 30"/>
          <p:cNvSpPr/>
          <p:nvPr/>
        </p:nvSpPr>
        <p:spPr>
          <a:xfrm rot="2001502">
            <a:off x="8932465" y="7176784"/>
            <a:ext cx="1327265" cy="1144194"/>
          </a:xfrm>
          <a:prstGeom prst="hexagon">
            <a:avLst/>
          </a:prstGeom>
          <a:solidFill>
            <a:srgbClr val="FFD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 </a:t>
            </a:r>
          </a:p>
        </p:txBody>
      </p:sp>
      <p:sp>
        <p:nvSpPr>
          <p:cNvPr id="32" name="六边形 31"/>
          <p:cNvSpPr/>
          <p:nvPr/>
        </p:nvSpPr>
        <p:spPr>
          <a:xfrm rot="2001502">
            <a:off x="8635966" y="7006033"/>
            <a:ext cx="1319543" cy="1137539"/>
          </a:xfrm>
          <a:prstGeom prst="hexagon">
            <a:avLst/>
          </a:prstGeom>
          <a:noFill/>
          <a:ln>
            <a:solidFill>
              <a:srgbClr val="FF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385151" y="7452151"/>
            <a:ext cx="717177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2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PingFang SC" charset="-122"/>
              <a:ea typeface="PingFang SC" charset="-122"/>
              <a:cs typeface="PingFang SC" charset="-122"/>
            </a:endParaRPr>
          </a:p>
        </p:txBody>
      </p:sp>
      <p:sp>
        <p:nvSpPr>
          <p:cNvPr id="34" name="MH_Text_1"/>
          <p:cNvSpPr txBox="1"/>
          <p:nvPr/>
        </p:nvSpPr>
        <p:spPr>
          <a:xfrm>
            <a:off x="10939891" y="4185345"/>
            <a:ext cx="78157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mtClean="0"/>
              <a:t>独立完成整个游戏</a:t>
            </a:r>
            <a:endParaRPr/>
          </a:p>
        </p:txBody>
      </p:sp>
      <p:sp>
        <p:nvSpPr>
          <p:cNvPr id="35" name="MH_Text_2"/>
          <p:cNvSpPr txBox="1"/>
          <p:nvPr/>
        </p:nvSpPr>
        <p:spPr>
          <a:xfrm>
            <a:off x="10721781" y="7196004"/>
            <a:ext cx="8033871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zh-CN"/>
              <a:t>换一种其他的路线，让小猫到老鼠这个位置时停止全部</a:t>
            </a:r>
            <a:r>
              <a:rPr lang="zh-CN" altLang="zh-CN" smtClean="0"/>
              <a:t>脚本</a:t>
            </a:r>
            <a:r>
              <a:rPr lang="zh-CN" altLang="en-US" smtClean="0"/>
              <a:t>。</a:t>
            </a:r>
            <a:endParaRPr/>
          </a:p>
        </p:txBody>
      </p:sp>
      <p:sp>
        <p:nvSpPr>
          <p:cNvPr id="39" name="MH_Text_2"/>
          <p:cNvSpPr txBox="1"/>
          <p:nvPr/>
        </p:nvSpPr>
        <p:spPr>
          <a:xfrm>
            <a:off x="10916540" y="9400077"/>
            <a:ext cx="442418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5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AE84A03-EF8C-AA43-8FC4-907476624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03" y="5585553"/>
            <a:ext cx="5181759" cy="5181759"/>
          </a:xfrm>
          <a:prstGeom prst="rect">
            <a:avLst/>
          </a:prstGeom>
        </p:spPr>
      </p:pic>
      <p:grpSp>
        <p:nvGrpSpPr>
          <p:cNvPr id="41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44" name="矩形 43"/>
          <p:cNvSpPr/>
          <p:nvPr/>
        </p:nvSpPr>
        <p:spPr>
          <a:xfrm>
            <a:off x="1158119" y="901061"/>
            <a:ext cx="175240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挑  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48" name="图片 47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MH_Text_1"/>
          <p:cNvSpPr txBox="1"/>
          <p:nvPr/>
        </p:nvSpPr>
        <p:spPr>
          <a:xfrm>
            <a:off x="2091064" y="4124405"/>
            <a:ext cx="6400755" cy="457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>
                <a:solidFill>
                  <a:srgbClr val="48A190"/>
                </a:solidFill>
              </a:rPr>
              <a:t>任务说明：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zh-CN" sz="4000" smtClean="0">
                <a:sym typeface="Lantinghei SC Extralight"/>
              </a:rPr>
              <a:t>制作</a:t>
            </a:r>
            <a:r>
              <a:rPr lang="zh-CN" altLang="zh-CN" sz="4000">
                <a:sym typeface="Lantinghei SC Extralight"/>
              </a:rPr>
              <a:t>一个猫捉老鼠的动画，在你的房间里竟然有一只小老鼠在偷吃奶酪，点击小绿旗，小猫会按照一定的路线去找到老鼠，快去抓住它吧</a:t>
            </a:r>
            <a:endParaRPr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 flipH="1" flipV="1">
            <a:off x="8168145" y="8179231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76B3815-A2EF-4C48-A45C-6C687905EFC4}"/>
              </a:ext>
            </a:extLst>
          </p:cNvPr>
          <p:cNvSpPr>
            <a:spLocks/>
          </p:cNvSpPr>
          <p:nvPr/>
        </p:nvSpPr>
        <p:spPr bwMode="auto">
          <a:xfrm>
            <a:off x="1095217" y="3358175"/>
            <a:ext cx="1140793" cy="11442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CCF10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1158119" y="901061"/>
            <a:ext cx="36567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课  程  任  务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24" name="图片 23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5" y="2530431"/>
            <a:ext cx="12305498" cy="90849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图文模板"/>
          <p:cNvSpPr txBox="1"/>
          <p:nvPr/>
        </p:nvSpPr>
        <p:spPr>
          <a:xfrm>
            <a:off x="9832383" y="7934863"/>
            <a:ext cx="471924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31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12000" smtClean="0">
                <a:latin typeface="Lantinghei SC Extralight"/>
              </a:rPr>
              <a:t>想一想</a:t>
            </a:r>
            <a:endParaRPr sz="12000">
              <a:latin typeface="Lantinghei SC Extralight"/>
            </a:endParaRPr>
          </a:p>
        </p:txBody>
      </p:sp>
      <p:grpSp>
        <p:nvGrpSpPr>
          <p:cNvPr id="199" name="成组"/>
          <p:cNvGrpSpPr/>
          <p:nvPr/>
        </p:nvGrpSpPr>
        <p:grpSpPr>
          <a:xfrm>
            <a:off x="7492013" y="10297525"/>
            <a:ext cx="9399977" cy="64389"/>
            <a:chOff x="0" y="0"/>
            <a:chExt cx="9399976" cy="64388"/>
          </a:xfrm>
        </p:grpSpPr>
        <p:sp>
          <p:nvSpPr>
            <p:cNvPr id="196" name="圆角矩形"/>
            <p:cNvSpPr/>
            <p:nvPr/>
          </p:nvSpPr>
          <p:spPr>
            <a:xfrm>
              <a:off x="2347440" y="-1"/>
              <a:ext cx="4705095" cy="643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7" name="圆角矩形"/>
            <p:cNvSpPr/>
            <p:nvPr/>
          </p:nvSpPr>
          <p:spPr>
            <a:xfrm>
              <a:off x="0" y="-1"/>
              <a:ext cx="2195831" cy="64390"/>
            </a:xfrm>
            <a:prstGeom prst="roundRect">
              <a:avLst>
                <a:gd name="adj" fmla="val 50000"/>
              </a:avLst>
            </a:prstGeom>
            <a:solidFill>
              <a:srgbClr val="FFC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圆角矩形"/>
            <p:cNvSpPr/>
            <p:nvPr/>
          </p:nvSpPr>
          <p:spPr>
            <a:xfrm>
              <a:off x="7204144" y="-1"/>
              <a:ext cx="2195833" cy="64390"/>
            </a:xfrm>
            <a:prstGeom prst="roundRect">
              <a:avLst>
                <a:gd name="adj" fmla="val 50000"/>
              </a:avLst>
            </a:prstGeom>
            <a:solidFill>
              <a:srgbClr val="FB57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2" name="图片 1" descr="硬壳表情包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75" y="2344925"/>
            <a:ext cx="3566805" cy="4918436"/>
          </a:xfrm>
          <a:prstGeom prst="rect">
            <a:avLst/>
          </a:prstGeom>
        </p:spPr>
      </p:pic>
      <p:grpSp>
        <p:nvGrpSpPr>
          <p:cNvPr id="12" name="组合 14">
            <a:extLst>
              <a:ext uri="{FF2B5EF4-FFF2-40B4-BE49-F238E27FC236}">
                <a16:creationId xmlns:a16="http://schemas.microsoft.com/office/drawing/2014/main" id="{D56E117D-850C-E74A-8EE3-AF65FDD56858}"/>
              </a:ext>
            </a:extLst>
          </p:cNvPr>
          <p:cNvGrpSpPr/>
          <p:nvPr/>
        </p:nvGrpSpPr>
        <p:grpSpPr>
          <a:xfrm>
            <a:off x="6642510" y="746453"/>
            <a:ext cx="3196943" cy="3196943"/>
            <a:chOff x="-734325" y="1215940"/>
            <a:chExt cx="3017520" cy="301752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5C63A5C-54D3-0949-8725-780BA475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4325" y="1215940"/>
              <a:ext cx="3017520" cy="301752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A96888F-2C75-5F4E-A9C8-80540298614B}"/>
                </a:ext>
              </a:extLst>
            </p:cNvPr>
            <p:cNvSpPr txBox="1"/>
            <p:nvPr/>
          </p:nvSpPr>
          <p:spPr>
            <a:xfrm>
              <a:off x="124776" y="2252488"/>
              <a:ext cx="174363" cy="610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4000">
                <a:solidFill>
                  <a:srgbClr val="FF6600"/>
                </a:solidFill>
                <a:latin typeface="Monaco" pitchFamily="2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CA7153B-4F4E-3641-9BA0-056925BE1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991" y="1475878"/>
            <a:ext cx="6096772" cy="6278040"/>
          </a:xfrm>
          <a:prstGeom prst="rect">
            <a:avLst/>
          </a:prstGeom>
        </p:spPr>
      </p:pic>
      <p:pic>
        <p:nvPicPr>
          <p:cNvPr id="16" name="图片 15" descr="硬壳编程logo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96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MH_Text_1"/>
          <p:cNvSpPr txBox="1"/>
          <p:nvPr/>
        </p:nvSpPr>
        <p:spPr>
          <a:xfrm>
            <a:off x="4814889" y="3267069"/>
            <a:ext cx="7395764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>
              <a:solidFill>
                <a:srgbClr val="48A190"/>
              </a:solidFill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mtClean="0"/>
              <a:t>如何添加背景和音乐呢</a:t>
            </a:r>
            <a:r>
              <a:rPr lang="zh-CN" altLang="en-US" smtClean="0"/>
              <a:t>？</a:t>
            </a:r>
            <a:endParaRPr/>
          </a:p>
        </p:txBody>
      </p:sp>
      <p:grpSp>
        <p:nvGrpSpPr>
          <p:cNvPr id="15" name="组合 5">
            <a:extLst>
              <a:ext uri="{FF2B5EF4-FFF2-40B4-BE49-F238E27FC236}">
                <a16:creationId xmlns:a16="http://schemas.microsoft.com/office/drawing/2014/main" id="{03FC4309-5AEA-B54E-A12F-EF1D60925815}"/>
              </a:ext>
            </a:extLst>
          </p:cNvPr>
          <p:cNvGrpSpPr/>
          <p:nvPr/>
        </p:nvGrpSpPr>
        <p:grpSpPr>
          <a:xfrm>
            <a:off x="0" y="516340"/>
            <a:ext cx="9531361" cy="1376893"/>
            <a:chOff x="-157317" y="516548"/>
            <a:chExt cx="4388957" cy="654050"/>
          </a:xfrm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B9BFD27-7B66-E942-A6B8-5C56253B9251}"/>
                </a:ext>
              </a:extLst>
            </p:cNvPr>
            <p:cNvSpPr/>
            <p:nvPr userDrawn="1"/>
          </p:nvSpPr>
          <p:spPr>
            <a:xfrm>
              <a:off x="-157317" y="516548"/>
              <a:ext cx="2772533" cy="654050"/>
            </a:xfrm>
            <a:prstGeom prst="rect">
              <a:avLst/>
            </a:prstGeom>
            <a:solidFill>
              <a:srgbClr val="1E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E0B1F92-6F03-C74C-88EF-8F59D5CC1E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4339"/>
            <a:stretch/>
          </p:blipFill>
          <p:spPr>
            <a:xfrm rot="5400000">
              <a:off x="2832735" y="-228307"/>
              <a:ext cx="654050" cy="214376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1158119" y="901061"/>
            <a:ext cx="365677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问  题  说  明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4" name="图片 23" descr="硬壳编程log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D8924C0-A99C-034F-9CDC-A90AF5635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377320" y="4951168"/>
            <a:ext cx="7437169" cy="7437169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1843743" y="3414882"/>
            <a:ext cx="9183551" cy="2258506"/>
            <a:chOff x="1577074" y="2114986"/>
            <a:chExt cx="4083715" cy="1004306"/>
          </a:xfrm>
        </p:grpSpPr>
        <p:sp>
          <p:nvSpPr>
            <p:cNvPr id="18" name="PA_MH_Number_1">
              <a:hlinkClick r:id="" action="ppaction://noaction"/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577074" y="2114986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900">
                  <a:solidFill>
                    <a:srgbClr val="48A190"/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01</a:t>
              </a:r>
              <a:endParaRPr lang="zh-CN" altLang="en-US" sz="6900">
                <a:solidFill>
                  <a:srgbClr val="48A190"/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498341" y="2367758"/>
              <a:ext cx="249381" cy="249381"/>
            </a:xfrm>
            <a:prstGeom prst="ellipse">
              <a:avLst/>
            </a:prstGeom>
            <a:noFill/>
            <a:ln>
              <a:solidFill>
                <a:srgbClr val="48A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1" name="直线连接符 32"/>
            <p:cNvCxnSpPr>
              <a:stCxn id="19" idx="4"/>
            </p:cNvCxnSpPr>
            <p:nvPr/>
          </p:nvCxnSpPr>
          <p:spPr>
            <a:xfrm flipH="1">
              <a:off x="2623031" y="2617139"/>
              <a:ext cx="1" cy="243668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33"/>
            <p:cNvCxnSpPr/>
            <p:nvPr/>
          </p:nvCxnSpPr>
          <p:spPr>
            <a:xfrm>
              <a:off x="2623031" y="2860807"/>
              <a:ext cx="3037758" cy="0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4"/>
          <p:cNvGrpSpPr/>
          <p:nvPr/>
        </p:nvGrpSpPr>
        <p:grpSpPr>
          <a:xfrm>
            <a:off x="1883280" y="6413779"/>
            <a:ext cx="9183551" cy="2258506"/>
            <a:chOff x="1577074" y="2114986"/>
            <a:chExt cx="4083715" cy="1004306"/>
          </a:xfrm>
        </p:grpSpPr>
        <p:sp>
          <p:nvSpPr>
            <p:cNvPr id="29" name="PA_MH_Number_1">
              <a:hlinkClick r:id="" action="ppaction://noaction"/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577074" y="2114986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900" smtClean="0">
                  <a:solidFill>
                    <a:srgbClr val="48A190"/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02</a:t>
              </a:r>
              <a:endParaRPr lang="zh-CN" altLang="en-US" sz="6900">
                <a:solidFill>
                  <a:srgbClr val="48A190"/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498341" y="2367758"/>
              <a:ext cx="249381" cy="249381"/>
            </a:xfrm>
            <a:prstGeom prst="ellipse">
              <a:avLst/>
            </a:prstGeom>
            <a:noFill/>
            <a:ln>
              <a:solidFill>
                <a:srgbClr val="48A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1" name="直线连接符 32"/>
            <p:cNvCxnSpPr>
              <a:stCxn id="30" idx="4"/>
            </p:cNvCxnSpPr>
            <p:nvPr/>
          </p:nvCxnSpPr>
          <p:spPr>
            <a:xfrm flipH="1">
              <a:off x="2623031" y="2617139"/>
              <a:ext cx="1" cy="243668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3"/>
            <p:cNvCxnSpPr/>
            <p:nvPr/>
          </p:nvCxnSpPr>
          <p:spPr>
            <a:xfrm>
              <a:off x="2623031" y="2860807"/>
              <a:ext cx="3037758" cy="0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4"/>
          <p:cNvGrpSpPr/>
          <p:nvPr/>
        </p:nvGrpSpPr>
        <p:grpSpPr>
          <a:xfrm>
            <a:off x="1979309" y="9399696"/>
            <a:ext cx="9183551" cy="2258506"/>
            <a:chOff x="1577074" y="2114986"/>
            <a:chExt cx="4083715" cy="1004306"/>
          </a:xfrm>
        </p:grpSpPr>
        <p:sp>
          <p:nvSpPr>
            <p:cNvPr id="39" name="PA_MH_Number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577074" y="2114986"/>
              <a:ext cx="974198" cy="10043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6900" smtClean="0">
                  <a:solidFill>
                    <a:srgbClr val="48A190"/>
                  </a:solidFill>
                  <a:latin typeface="PingFang SC" charset="-122"/>
                  <a:ea typeface="PingFang SC" charset="-122"/>
                  <a:cs typeface="PingFang SC" charset="-122"/>
                  <a:sym typeface="Source Han Serif SC" panose="02020400000000000000" pitchFamily="18" charset="-122"/>
                </a:rPr>
                <a:t>03</a:t>
              </a:r>
              <a:endParaRPr lang="zh-CN" altLang="en-US" sz="6900">
                <a:solidFill>
                  <a:srgbClr val="48A190"/>
                </a:solidFill>
                <a:latin typeface="PingFang SC" charset="-122"/>
                <a:ea typeface="PingFang SC" charset="-122"/>
                <a:cs typeface="PingFang SC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498341" y="2367758"/>
              <a:ext cx="249381" cy="249381"/>
            </a:xfrm>
            <a:prstGeom prst="ellipse">
              <a:avLst/>
            </a:prstGeom>
            <a:noFill/>
            <a:ln>
              <a:solidFill>
                <a:srgbClr val="48A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1" name="直线连接符 32"/>
            <p:cNvCxnSpPr>
              <a:stCxn id="40" idx="4"/>
            </p:cNvCxnSpPr>
            <p:nvPr/>
          </p:nvCxnSpPr>
          <p:spPr>
            <a:xfrm flipH="1">
              <a:off x="2623031" y="2617139"/>
              <a:ext cx="1" cy="243668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33"/>
            <p:cNvCxnSpPr/>
            <p:nvPr/>
          </p:nvCxnSpPr>
          <p:spPr>
            <a:xfrm>
              <a:off x="2623031" y="2860807"/>
              <a:ext cx="3037758" cy="0"/>
            </a:xfrm>
            <a:prstGeom prst="line">
              <a:avLst/>
            </a:prstGeom>
            <a:ln w="12700">
              <a:solidFill>
                <a:srgbClr val="48A1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688066" y="10052588"/>
            <a:ext cx="1044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/>
              <a:t>如何让小老鼠一直在甜甜圈上面而不被遮住？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77233" y="6544415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 sz="4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/>
              <a:t>如何让小猫按照正确的路线</a:t>
            </a:r>
            <a:r>
              <a:rPr lang="zh-CN" altLang="en-US"/>
              <a:t>移动</a:t>
            </a:r>
            <a:r>
              <a:rPr lang="zh-CN" altLang="en-US" smtClean="0"/>
              <a:t>，并且点击</a:t>
            </a:r>
            <a:r>
              <a:rPr lang="zh-CN" altLang="en-US"/>
              <a:t>小绿旗会从</a:t>
            </a:r>
            <a:r>
              <a:rPr lang="zh-CN" altLang="en-US"/>
              <a:t>出发</a:t>
            </a:r>
            <a:r>
              <a:rPr lang="zh-CN" altLang="en-US" smtClean="0"/>
              <a:t>位置重新</a:t>
            </a:r>
            <a:r>
              <a:rPr lang="zh-CN" altLang="en-US"/>
              <a:t>开始移动？</a:t>
            </a:r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图文模板"/>
          <p:cNvSpPr txBox="1"/>
          <p:nvPr/>
        </p:nvSpPr>
        <p:spPr>
          <a:xfrm>
            <a:off x="8379915" y="7934863"/>
            <a:ext cx="762418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31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12000" smtClean="0"/>
              <a:t>任</a:t>
            </a:r>
            <a:r>
              <a:rPr lang="en-US" altLang="zh-CN" sz="12000" smtClean="0"/>
              <a:t> </a:t>
            </a:r>
            <a:r>
              <a:rPr lang="zh-CN" altLang="en-US" sz="12000" smtClean="0"/>
              <a:t>务</a:t>
            </a:r>
            <a:r>
              <a:rPr lang="en-US" altLang="zh-CN" sz="12000" smtClean="0"/>
              <a:t> </a:t>
            </a:r>
            <a:r>
              <a:rPr lang="zh-CN" altLang="en-US" sz="12000" smtClean="0"/>
              <a:t>分</a:t>
            </a:r>
            <a:r>
              <a:rPr lang="en-US" altLang="zh-CN" sz="12000" smtClean="0"/>
              <a:t> </a:t>
            </a:r>
            <a:r>
              <a:rPr lang="zh-CN" altLang="en-US" sz="12000" smtClean="0"/>
              <a:t>解</a:t>
            </a:r>
            <a:endParaRPr sz="12000"/>
          </a:p>
        </p:txBody>
      </p:sp>
      <p:grpSp>
        <p:nvGrpSpPr>
          <p:cNvPr id="199" name="成组"/>
          <p:cNvGrpSpPr/>
          <p:nvPr/>
        </p:nvGrpSpPr>
        <p:grpSpPr>
          <a:xfrm>
            <a:off x="7492013" y="10297525"/>
            <a:ext cx="9399977" cy="64389"/>
            <a:chOff x="0" y="0"/>
            <a:chExt cx="9399976" cy="64388"/>
          </a:xfrm>
        </p:grpSpPr>
        <p:sp>
          <p:nvSpPr>
            <p:cNvPr id="196" name="圆角矩形"/>
            <p:cNvSpPr/>
            <p:nvPr/>
          </p:nvSpPr>
          <p:spPr>
            <a:xfrm>
              <a:off x="2347440" y="-1"/>
              <a:ext cx="4705095" cy="643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7" name="圆角矩形"/>
            <p:cNvSpPr/>
            <p:nvPr/>
          </p:nvSpPr>
          <p:spPr>
            <a:xfrm>
              <a:off x="0" y="-1"/>
              <a:ext cx="2195831" cy="64390"/>
            </a:xfrm>
            <a:prstGeom prst="roundRect">
              <a:avLst>
                <a:gd name="adj" fmla="val 50000"/>
              </a:avLst>
            </a:prstGeom>
            <a:solidFill>
              <a:srgbClr val="FFC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圆角矩形"/>
            <p:cNvSpPr/>
            <p:nvPr/>
          </p:nvSpPr>
          <p:spPr>
            <a:xfrm>
              <a:off x="7204144" y="-1"/>
              <a:ext cx="2195833" cy="64390"/>
            </a:xfrm>
            <a:prstGeom prst="roundRect">
              <a:avLst>
                <a:gd name="adj" fmla="val 50000"/>
              </a:avLst>
            </a:prstGeom>
            <a:solidFill>
              <a:srgbClr val="FB57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CA7153B-4F4E-3641-9BA0-056925BE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816" y="1656823"/>
            <a:ext cx="6096772" cy="6278040"/>
          </a:xfrm>
          <a:prstGeom prst="rect">
            <a:avLst/>
          </a:prstGeom>
        </p:spPr>
      </p:pic>
      <p:pic>
        <p:nvPicPr>
          <p:cNvPr id="16" name="图片 15" descr="硬壳表情包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28671" r="57744" b="50872"/>
          <a:stretch/>
        </p:blipFill>
        <p:spPr>
          <a:xfrm>
            <a:off x="10413315" y="2359548"/>
            <a:ext cx="3927566" cy="5197596"/>
          </a:xfrm>
          <a:prstGeom prst="rect">
            <a:avLst/>
          </a:prstGeom>
        </p:spPr>
      </p:pic>
      <p:pic>
        <p:nvPicPr>
          <p:cNvPr id="12" name="图片 11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5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文本"/>
          <p:cNvSpPr txBox="1"/>
          <p:nvPr/>
        </p:nvSpPr>
        <p:spPr>
          <a:xfrm>
            <a:off x="2290123" y="1926524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28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/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DDDFA8-FDF3-CD49-886A-2185E0F1B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" t="28567" r="5010" b="22505"/>
          <a:stretch/>
        </p:blipFill>
        <p:spPr>
          <a:xfrm>
            <a:off x="1378123" y="594438"/>
            <a:ext cx="21730168" cy="117900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5337135" y="13180177"/>
            <a:ext cx="19131742" cy="45719"/>
          </a:xfrm>
          <a:prstGeom prst="rect">
            <a:avLst/>
          </a:prstGeom>
          <a:solidFill>
            <a:srgbClr val="48A1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MH_Text_1"/>
          <p:cNvSpPr txBox="1"/>
          <p:nvPr/>
        </p:nvSpPr>
        <p:spPr>
          <a:xfrm>
            <a:off x="647393" y="12740249"/>
            <a:ext cx="42569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  <a:defRPr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3600" smtClean="0">
                <a:solidFill>
                  <a:srgbClr val="48A190"/>
                </a:solidFill>
              </a:rPr>
              <a:t>引领时代</a:t>
            </a:r>
            <a:r>
              <a:rPr lang="en-US" altLang="zh-CN" sz="3600" smtClean="0">
                <a:solidFill>
                  <a:srgbClr val="48A190"/>
                </a:solidFill>
              </a:rPr>
              <a:t>  </a:t>
            </a:r>
            <a:r>
              <a:rPr lang="zh-CN" altLang="en-US" sz="3600" smtClean="0">
                <a:solidFill>
                  <a:srgbClr val="48A190"/>
                </a:solidFill>
              </a:rPr>
              <a:t>编创未来</a:t>
            </a:r>
            <a:endParaRPr sz="3600">
              <a:solidFill>
                <a:srgbClr val="48A190"/>
              </a:solidFill>
            </a:endParaRPr>
          </a:p>
        </p:txBody>
      </p:sp>
      <p:pic>
        <p:nvPicPr>
          <p:cNvPr id="17" name="图片 16" descr="硬壳编程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35" y="2682666"/>
            <a:ext cx="13815838" cy="84152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图文模板"/>
          <p:cNvSpPr txBox="1"/>
          <p:nvPr/>
        </p:nvSpPr>
        <p:spPr>
          <a:xfrm>
            <a:off x="8379917" y="7934863"/>
            <a:ext cx="762418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31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12000" smtClean="0"/>
              <a:t>作</a:t>
            </a:r>
            <a:r>
              <a:rPr lang="en-US" altLang="zh-CN" sz="12000" smtClean="0"/>
              <a:t> </a:t>
            </a:r>
            <a:r>
              <a:rPr lang="zh-CN" altLang="en-US" sz="12000" smtClean="0"/>
              <a:t>品</a:t>
            </a:r>
            <a:r>
              <a:rPr lang="en-US" altLang="zh-CN" sz="12000" smtClean="0"/>
              <a:t> </a:t>
            </a:r>
            <a:r>
              <a:rPr lang="zh-CN" altLang="en-US" sz="12000" smtClean="0"/>
              <a:t>实</a:t>
            </a:r>
            <a:r>
              <a:rPr lang="en-US" altLang="zh-CN" sz="12000" smtClean="0"/>
              <a:t> </a:t>
            </a:r>
            <a:r>
              <a:rPr lang="zh-CN" altLang="en-US" sz="12000" smtClean="0"/>
              <a:t>现</a:t>
            </a:r>
            <a:endParaRPr sz="12000"/>
          </a:p>
        </p:txBody>
      </p:sp>
      <p:grpSp>
        <p:nvGrpSpPr>
          <p:cNvPr id="199" name="成组"/>
          <p:cNvGrpSpPr/>
          <p:nvPr/>
        </p:nvGrpSpPr>
        <p:grpSpPr>
          <a:xfrm>
            <a:off x="7492013" y="10297525"/>
            <a:ext cx="9399977" cy="64389"/>
            <a:chOff x="0" y="0"/>
            <a:chExt cx="9399976" cy="64388"/>
          </a:xfrm>
        </p:grpSpPr>
        <p:sp>
          <p:nvSpPr>
            <p:cNvPr id="196" name="圆角矩形"/>
            <p:cNvSpPr/>
            <p:nvPr/>
          </p:nvSpPr>
          <p:spPr>
            <a:xfrm>
              <a:off x="2347440" y="-1"/>
              <a:ext cx="4705095" cy="643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7" name="圆角矩形"/>
            <p:cNvSpPr/>
            <p:nvPr/>
          </p:nvSpPr>
          <p:spPr>
            <a:xfrm>
              <a:off x="0" y="-1"/>
              <a:ext cx="2195831" cy="64390"/>
            </a:xfrm>
            <a:prstGeom prst="roundRect">
              <a:avLst>
                <a:gd name="adj" fmla="val 50000"/>
              </a:avLst>
            </a:prstGeom>
            <a:solidFill>
              <a:srgbClr val="FFC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圆角矩形"/>
            <p:cNvSpPr/>
            <p:nvPr/>
          </p:nvSpPr>
          <p:spPr>
            <a:xfrm>
              <a:off x="7204144" y="-1"/>
              <a:ext cx="2195833" cy="64390"/>
            </a:xfrm>
            <a:prstGeom prst="roundRect">
              <a:avLst>
                <a:gd name="adj" fmla="val 50000"/>
              </a:avLst>
            </a:prstGeom>
            <a:solidFill>
              <a:srgbClr val="FB57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CA7153B-4F4E-3641-9BA0-056925BE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816" y="1656823"/>
            <a:ext cx="6096772" cy="6278040"/>
          </a:xfrm>
          <a:prstGeom prst="rect">
            <a:avLst/>
          </a:prstGeom>
        </p:spPr>
      </p:pic>
      <p:pic>
        <p:nvPicPr>
          <p:cNvPr id="16" name="图片 15" descr="硬壳表情包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7" t="3636" r="41110" b="78639"/>
          <a:stretch/>
        </p:blipFill>
        <p:spPr>
          <a:xfrm>
            <a:off x="10322413" y="2359548"/>
            <a:ext cx="3694203" cy="4503518"/>
          </a:xfrm>
          <a:prstGeom prst="rect">
            <a:avLst/>
          </a:prstGeom>
        </p:spPr>
      </p:pic>
      <p:pic>
        <p:nvPicPr>
          <p:cNvPr id="12" name="图片 11" descr="硬壳编程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314" y="350616"/>
            <a:ext cx="275685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6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ENTRY"/>
  <p:tag name="ID" val="545840"/>
  <p:tag name="MH_ORDER" val="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143113"/>
  <p:tag name="MH_LIBRARY" val="CONTENTS"/>
  <p:tag name="MH_TYPE" val="NUMBER"/>
  <p:tag name="ID" val="545840"/>
  <p:tag name="MH_ORDER" val="1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907</Words>
  <Application>Microsoft Office PowerPoint</Application>
  <PresentationFormat>自定义</PresentationFormat>
  <Paragraphs>185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Helvetica Neue</vt:lpstr>
      <vt:lpstr>Helvetica Neue Light</vt:lpstr>
      <vt:lpstr>Helvetica Neue Medium</vt:lpstr>
      <vt:lpstr>Lantinghei SC Extralight</vt:lpstr>
      <vt:lpstr>Microsoft YaHei UI</vt:lpstr>
      <vt:lpstr>Monaco</vt:lpstr>
      <vt:lpstr>Noto Sans S Chinese Light</vt:lpstr>
      <vt:lpstr>PingFang SC</vt:lpstr>
      <vt:lpstr>Source Han Serif SC</vt:lpstr>
      <vt:lpstr>Times Roman</vt:lpstr>
      <vt:lpstr>等线</vt:lpstr>
      <vt:lpstr>等线 Light</vt:lpstr>
      <vt:lpstr>方正粉丝天下简体</vt:lpstr>
      <vt:lpstr>Microsoft YaHei</vt:lpstr>
      <vt:lpstr>Microsoft YaHei</vt:lpstr>
      <vt:lpstr>Arial</vt:lpstr>
      <vt:lpstr>Calibri</vt:lpstr>
      <vt:lpstr>Calibri Light</vt:lpstr>
      <vt:lpstr>Helvetica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陈振</dc:creator>
  <cp:lastModifiedBy>陈 振</cp:lastModifiedBy>
  <cp:revision>64</cp:revision>
  <dcterms:modified xsi:type="dcterms:W3CDTF">2020-06-07T13:25:15Z</dcterms:modified>
</cp:coreProperties>
</file>